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5"/>
  </p:sldMasterIdLst>
  <p:notesMasterIdLst>
    <p:notesMasterId r:id="rId62"/>
  </p:notesMasterIdLst>
  <p:handoutMasterIdLst>
    <p:handoutMasterId r:id="rId63"/>
  </p:handoutMasterIdLst>
  <p:sldIdLst>
    <p:sldId id="361" r:id="rId6"/>
    <p:sldId id="291" r:id="rId7"/>
    <p:sldId id="336" r:id="rId8"/>
    <p:sldId id="296" r:id="rId9"/>
    <p:sldId id="303" r:id="rId10"/>
    <p:sldId id="304" r:id="rId11"/>
    <p:sldId id="306" r:id="rId12"/>
    <p:sldId id="331" r:id="rId13"/>
    <p:sldId id="332" r:id="rId14"/>
    <p:sldId id="333" r:id="rId15"/>
    <p:sldId id="334" r:id="rId16"/>
    <p:sldId id="335" r:id="rId17"/>
    <p:sldId id="348" r:id="rId18"/>
    <p:sldId id="349" r:id="rId19"/>
    <p:sldId id="350" r:id="rId20"/>
    <p:sldId id="352" r:id="rId21"/>
    <p:sldId id="351" r:id="rId22"/>
    <p:sldId id="353" r:id="rId23"/>
    <p:sldId id="347" r:id="rId24"/>
    <p:sldId id="354" r:id="rId25"/>
    <p:sldId id="355" r:id="rId26"/>
    <p:sldId id="356" r:id="rId27"/>
    <p:sldId id="358" r:id="rId28"/>
    <p:sldId id="357" r:id="rId29"/>
    <p:sldId id="359" r:id="rId30"/>
    <p:sldId id="360" r:id="rId31"/>
    <p:sldId id="337" r:id="rId32"/>
    <p:sldId id="338" r:id="rId33"/>
    <p:sldId id="339" r:id="rId34"/>
    <p:sldId id="340" r:id="rId35"/>
    <p:sldId id="308" r:id="rId36"/>
    <p:sldId id="309" r:id="rId37"/>
    <p:sldId id="341" r:id="rId38"/>
    <p:sldId id="342" r:id="rId39"/>
    <p:sldId id="345" r:id="rId40"/>
    <p:sldId id="343" r:id="rId41"/>
    <p:sldId id="344" r:id="rId42"/>
    <p:sldId id="346" r:id="rId43"/>
    <p:sldId id="362" r:id="rId44"/>
    <p:sldId id="363" r:id="rId45"/>
    <p:sldId id="364" r:id="rId46"/>
    <p:sldId id="365" r:id="rId47"/>
    <p:sldId id="378" r:id="rId48"/>
    <p:sldId id="379" r:id="rId49"/>
    <p:sldId id="380" r:id="rId50"/>
    <p:sldId id="382" r:id="rId51"/>
    <p:sldId id="373" r:id="rId52"/>
    <p:sldId id="368" r:id="rId53"/>
    <p:sldId id="369" r:id="rId54"/>
    <p:sldId id="370" r:id="rId55"/>
    <p:sldId id="374" r:id="rId56"/>
    <p:sldId id="371" r:id="rId57"/>
    <p:sldId id="372" r:id="rId58"/>
    <p:sldId id="375" r:id="rId59"/>
    <p:sldId id="376" r:id="rId60"/>
    <p:sldId id="367" r:id="rId61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rd Curzon" initials="RC" lastIdx="1" clrIdx="0">
    <p:extLst/>
  </p:cmAuthor>
  <p:cmAuthor id="2" name="Cristina Roman" initials="CR" lastIdx="10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E50"/>
    <a:srgbClr val="DC5D2A"/>
    <a:srgbClr val="DE411B"/>
    <a:srgbClr val="DF411C"/>
    <a:srgbClr val="7F8781"/>
    <a:srgbClr val="EEEEEE"/>
    <a:srgbClr val="000000"/>
    <a:srgbClr val="DE412F"/>
    <a:srgbClr val="4A4E52"/>
    <a:srgbClr val="E3E8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06" autoAdjust="0"/>
    <p:restoredTop sz="77226" autoAdjust="0"/>
  </p:normalViewPr>
  <p:slideViewPr>
    <p:cSldViewPr snapToGrid="0">
      <p:cViewPr>
        <p:scale>
          <a:sx n="100" d="100"/>
          <a:sy n="100" d="100"/>
        </p:scale>
        <p:origin x="816" y="-856"/>
      </p:cViewPr>
      <p:guideLst>
        <p:guide orient="horz" pos="88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handoutMaster" Target="handoutMasters/handoutMaster1.xml"/><Relationship Id="rId64" Type="http://schemas.openxmlformats.org/officeDocument/2006/relationships/commentAuthors" Target="commentAuthors.xml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F4985468-EA09-47E3-8036-5BF84197CAEF}" type="datetimeFigureOut">
              <a:rPr lang="en-GB" smtClean="0"/>
              <a:t>02/03/2017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7B2011F-DB26-4689-9E20-378C13B1A81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570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303BD5E-F603-431C-B79D-697385AE35AF}" type="datetimeFigureOut">
              <a:rPr lang="en-GB" smtClean="0"/>
              <a:t>02/03/2017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C59FDB4-792A-4C30-B3CA-9A37EF575B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210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9988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07147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76731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2185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09180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21959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1992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30777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19938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84575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259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28958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52251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99418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47628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83809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26030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70469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46276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21500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92060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2393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10834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35056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30411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260744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33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94506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72440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35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547991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36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669430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37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201419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38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673763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39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887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762535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40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28755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41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679125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42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4773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43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846546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err="1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44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828497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err="1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45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745374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 err="1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46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579420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47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76026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48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55916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49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141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87537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50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510832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51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909187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52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950584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53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819760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54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557055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55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5788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7226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5697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90521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4022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94460" y="3404110"/>
            <a:ext cx="7254240" cy="1063387"/>
          </a:xfrm>
        </p:spPr>
        <p:txBody>
          <a:bodyPr wrap="square" lIns="0" anchor="b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 GOES HERE. It may stretch to two lines.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394460" y="4533900"/>
            <a:ext cx="7254240" cy="1042606"/>
          </a:xfrm>
        </p:spPr>
        <p:txBody>
          <a:bodyPr l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200" b="0" kern="1200" cap="all" baseline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This is subtitle text it can It can also go to additional lines if necessary. If this goes to multiple lines it looks like this.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12" name="endava-new-logo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785605" y="1190270"/>
            <a:ext cx="2440870" cy="806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3532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337995" y="26655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06824" y="996707"/>
            <a:ext cx="4186165" cy="660738"/>
          </a:xfrm>
        </p:spPr>
        <p:txBody>
          <a:bodyPr wrap="square" lIns="0" anchor="t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28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9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06824" y="2016874"/>
            <a:ext cx="9682333" cy="3934346"/>
          </a:xfrm>
        </p:spPr>
        <p:txBody>
          <a:bodyPr wrap="none" lIns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411B"/>
              </a:buClr>
              <a:buSzTx/>
              <a:buFont typeface="Wingdings" panose="05000000000000000000" pitchFamily="2" charset="2"/>
              <a:buChar char="§"/>
              <a:tabLst/>
              <a:defRPr lang="en-US" sz="33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 smtClean="0"/>
              <a:t>First topics on the agenda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3" name="Text Placeholder 1"/>
          <p:cNvSpPr txBox="1">
            <a:spLocks/>
          </p:cNvSpPr>
          <p:nvPr userDrawn="1"/>
        </p:nvSpPr>
        <p:spPr>
          <a:xfrm flipH="1">
            <a:off x="806824" y="1708920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388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1218690" y="18666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22"/>
          </p:nvPr>
        </p:nvSpPr>
        <p:spPr>
          <a:xfrm>
            <a:off x="1218690" y="3360613"/>
            <a:ext cx="9831977" cy="1201232"/>
          </a:xfrm>
        </p:spPr>
        <p:txBody>
          <a:bodyPr lIns="0" anchor="t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ct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ct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600200" indent="-228600" algn="ctr">
              <a:buFont typeface="Calibri" panose="020F0502020204030204" pitchFamily="34" charset="0"/>
              <a:buChar char="-"/>
              <a:defRPr sz="1400"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23" hasCustomPrompt="1"/>
          </p:nvPr>
        </p:nvSpPr>
        <p:spPr>
          <a:xfrm>
            <a:off x="1218690" y="25955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7927070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4952246" y="3054273"/>
            <a:ext cx="6401554" cy="3021340"/>
          </a:xfrm>
        </p:spPr>
        <p:txBody>
          <a:bodyPr lIns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r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r">
              <a:buFontTx/>
              <a:buNone/>
              <a:defRPr>
                <a:solidFill>
                  <a:schemeClr val="tx1"/>
                </a:solidFill>
              </a:defRPr>
            </a:lvl5pPr>
            <a:lvl6pPr algn="r">
              <a:defRPr sz="1200"/>
            </a:lvl6pPr>
            <a:lvl8pPr algn="r">
              <a:defRPr sz="1200"/>
            </a:lvl8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806824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952246" y="2629541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20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775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8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SECTION TITLE</a:t>
            </a:r>
            <a:br>
              <a:rPr lang="en-US" dirty="0" smtClean="0"/>
            </a:br>
            <a:r>
              <a:rPr lang="en-US" dirty="0" smtClean="0"/>
              <a:t>and possibly second row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7552410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06824" y="2603655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3028387"/>
            <a:ext cx="6401554" cy="1347548"/>
          </a:xfrm>
        </p:spPr>
        <p:txBody>
          <a:bodyPr wrap="square" lIns="0" tIns="0" rIns="0" b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7345590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columns_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  <p:sp>
        <p:nvSpPr>
          <p:cNvPr id="2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82749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346564" y="2568629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6346564" y="2191023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903983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columns_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03444"/>
            <a:ext cx="3267235" cy="448637"/>
          </a:xfrm>
        </p:spPr>
        <p:txBody>
          <a:bodyPr lIns="0" bIns="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21" hasCustomPrompt="1"/>
          </p:nvPr>
        </p:nvSpPr>
        <p:spPr>
          <a:xfrm>
            <a:off x="4399541" y="2111718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 smtClean="0"/>
              <a:t>Insert text here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23" hasCustomPrompt="1"/>
          </p:nvPr>
        </p:nvSpPr>
        <p:spPr>
          <a:xfrm>
            <a:off x="8086565" y="2119992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 smtClean="0"/>
              <a:t>Insert text here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</p:txBody>
      </p:sp>
      <p:sp>
        <p:nvSpPr>
          <p:cNvPr id="24" name="Content Placeholder 2"/>
          <p:cNvSpPr>
            <a:spLocks noGrp="1"/>
          </p:cNvSpPr>
          <p:nvPr>
            <p:ph idx="24" hasCustomPrompt="1"/>
          </p:nvPr>
        </p:nvSpPr>
        <p:spPr>
          <a:xfrm>
            <a:off x="4399541" y="2575061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</p:txBody>
      </p:sp>
      <p:sp>
        <p:nvSpPr>
          <p:cNvPr id="26" name="Content Placeholder 2"/>
          <p:cNvSpPr>
            <a:spLocks noGrp="1"/>
          </p:cNvSpPr>
          <p:nvPr>
            <p:ph idx="25" hasCustomPrompt="1"/>
          </p:nvPr>
        </p:nvSpPr>
        <p:spPr>
          <a:xfrm>
            <a:off x="8093355" y="2586006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871152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880985" y="1539089"/>
            <a:ext cx="2234066" cy="13395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647761" y="2337460"/>
            <a:ext cx="7982533" cy="1109009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1066126" y="1647185"/>
            <a:ext cx="1762822" cy="646811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55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1234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6" name="Content Placeholder 2"/>
          <p:cNvSpPr>
            <a:spLocks noGrp="1"/>
          </p:cNvSpPr>
          <p:nvPr>
            <p:ph idx="16" hasCustomPrompt="1"/>
          </p:nvPr>
        </p:nvSpPr>
        <p:spPr>
          <a:xfrm>
            <a:off x="806824" y="2321982"/>
            <a:ext cx="2330874" cy="332623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SMALLFONT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26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54106" y="3166616"/>
            <a:ext cx="2234066" cy="13395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Content Placeholder 2"/>
          <p:cNvSpPr>
            <a:spLocks noGrp="1"/>
          </p:cNvSpPr>
          <p:nvPr>
            <p:ph idx="25" hasCustomPrompt="1"/>
          </p:nvPr>
        </p:nvSpPr>
        <p:spPr>
          <a:xfrm>
            <a:off x="1066126" y="3274712"/>
            <a:ext cx="1762822" cy="646811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55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1234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36" name="Content Placeholder 2"/>
          <p:cNvSpPr>
            <a:spLocks noGrp="1"/>
          </p:cNvSpPr>
          <p:nvPr>
            <p:ph idx="26" hasCustomPrompt="1"/>
          </p:nvPr>
        </p:nvSpPr>
        <p:spPr>
          <a:xfrm>
            <a:off x="806824" y="3949509"/>
            <a:ext cx="2330874" cy="332623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SMALLFONT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0" name="Rectangle 39"/>
          <p:cNvSpPr/>
          <p:nvPr userDrawn="1"/>
        </p:nvSpPr>
        <p:spPr>
          <a:xfrm>
            <a:off x="854106" y="4794143"/>
            <a:ext cx="2234066" cy="13395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Content Placeholder 2"/>
          <p:cNvSpPr>
            <a:spLocks noGrp="1"/>
          </p:cNvSpPr>
          <p:nvPr>
            <p:ph idx="27" hasCustomPrompt="1"/>
          </p:nvPr>
        </p:nvSpPr>
        <p:spPr>
          <a:xfrm>
            <a:off x="1066126" y="4902239"/>
            <a:ext cx="1762822" cy="646811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55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1234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2" name="Content Placeholder 2"/>
          <p:cNvSpPr>
            <a:spLocks noGrp="1"/>
          </p:cNvSpPr>
          <p:nvPr>
            <p:ph idx="28" hasCustomPrompt="1"/>
          </p:nvPr>
        </p:nvSpPr>
        <p:spPr>
          <a:xfrm>
            <a:off x="806824" y="5577036"/>
            <a:ext cx="2330874" cy="332623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SMALLFONT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3" name="Content Placeholder 2"/>
          <p:cNvSpPr>
            <a:spLocks noGrp="1"/>
          </p:cNvSpPr>
          <p:nvPr>
            <p:ph idx="29" hasCustomPrompt="1"/>
          </p:nvPr>
        </p:nvSpPr>
        <p:spPr>
          <a:xfrm>
            <a:off x="3647761" y="1539089"/>
            <a:ext cx="7982533" cy="742791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E411B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647761" y="159908"/>
            <a:ext cx="7395049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9" name="Content Placeholder 2"/>
          <p:cNvSpPr>
            <a:spLocks noGrp="1"/>
          </p:cNvSpPr>
          <p:nvPr>
            <p:ph idx="30" hasCustomPrompt="1"/>
          </p:nvPr>
        </p:nvSpPr>
        <p:spPr>
          <a:xfrm>
            <a:off x="880985" y="648708"/>
            <a:ext cx="2330874" cy="332623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all" baseline="0" dirty="0" smtClean="0">
                <a:solidFill>
                  <a:schemeClr val="tx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logo or icons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30508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4862147" y="322509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206888" y="2379387"/>
            <a:ext cx="7421880" cy="594213"/>
          </a:xfrm>
        </p:spPr>
        <p:txBody>
          <a:bodyPr wrap="square"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none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THANK YOU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590243" y="4671588"/>
            <a:ext cx="5038525" cy="216152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+ 00 000 000 000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590244" y="3532872"/>
            <a:ext cx="5038524" cy="448637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Name surname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22" hasCustomPrompt="1"/>
          </p:nvPr>
        </p:nvSpPr>
        <p:spPr>
          <a:xfrm>
            <a:off x="5590244" y="4888429"/>
            <a:ext cx="5020417" cy="290153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name.surname@endava.com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7" name="Content Placeholder 2"/>
          <p:cNvSpPr>
            <a:spLocks noGrp="1"/>
          </p:cNvSpPr>
          <p:nvPr>
            <p:ph idx="23" hasCustomPrompt="1"/>
          </p:nvPr>
        </p:nvSpPr>
        <p:spPr>
          <a:xfrm>
            <a:off x="5590244" y="3981510"/>
            <a:ext cx="5038524" cy="210246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Job title</a:t>
            </a:r>
          </a:p>
        </p:txBody>
      </p:sp>
    </p:spTree>
    <p:extLst>
      <p:ext uri="{BB962C8B-B14F-4D97-AF65-F5344CB8AC3E}">
        <p14:creationId xmlns:p14="http://schemas.microsoft.com/office/powerpoint/2010/main" val="41652810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‹#›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54078-FBCE-4758-9F4C-1C7F7852075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18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02" r:id="rId2"/>
    <p:sldLayoutId id="2147483718" r:id="rId3"/>
    <p:sldLayoutId id="2147483715" r:id="rId4"/>
    <p:sldLayoutId id="2147483716" r:id="rId5"/>
    <p:sldLayoutId id="2147483717" r:id="rId6"/>
    <p:sldLayoutId id="2147483683" r:id="rId7"/>
    <p:sldLayoutId id="2147483714" r:id="rId8"/>
    <p:sldLayoutId id="2147483686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DE411B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pple.com/library/content/featuredarticles/ViewControllerPGforiPhoneOS" TargetMode="External"/><Relationship Id="rId4" Type="http://schemas.openxmlformats.org/officeDocument/2006/relationships/hyperlink" Target="https://developer.apple.com/library/content/referencelibrary/GettingStarted/DevelopiOSAppsSwift/CreateATableView.html" TargetMode="External"/><Relationship Id="rId5" Type="http://schemas.openxmlformats.org/officeDocument/2006/relationships/hyperlink" Target="https://www.raywenderlich.com/136159/uicollectionview-tutorial-getting-started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hyperlink" Target="http://dev.iachieved.it/iachievedit/notifications-and-userinfo-with-swift-3-0/" TargetMode="Externa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Ios</a:t>
            </a:r>
            <a:r>
              <a:rPr lang="en-US" dirty="0" smtClean="0"/>
              <a:t> workshop</a:t>
            </a:r>
            <a:endParaRPr lang="en-GB" dirty="0">
              <a:solidFill>
                <a:srgbClr val="DE411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MadE</a:t>
            </a:r>
            <a:r>
              <a:rPr lang="en-US" dirty="0" smtClean="0"/>
              <a:t> by PLT </a:t>
            </a:r>
            <a:r>
              <a:rPr lang="en-US" dirty="0" err="1" smtClean="0"/>
              <a:t>ios</a:t>
            </a:r>
            <a:r>
              <a:rPr lang="en-US" dirty="0" smtClean="0"/>
              <a:t> team ©2017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922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NAVIGATION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899937" y="1808020"/>
            <a:ext cx="3315448" cy="416818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navigation from STORYBOARD</a:t>
            </a:r>
            <a:endParaRPr lang="en-US" dirty="0" smtClean="0">
              <a:solidFill>
                <a:srgbClr val="DE411B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4294967295"/>
          </p:nvPr>
        </p:nvSpPr>
        <p:spPr>
          <a:xfrm>
            <a:off x="360440" y="2478282"/>
            <a:ext cx="5156440" cy="2462018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pPr lvl="1"/>
            <a:r>
              <a:rPr lang="en-US" dirty="0" smtClean="0"/>
              <a:t>Every VC can be easily embedded in navigation view controller</a:t>
            </a:r>
          </a:p>
          <a:p>
            <a:pPr lvl="2"/>
            <a:r>
              <a:rPr lang="en-US" dirty="0"/>
              <a:t> </a:t>
            </a:r>
            <a:r>
              <a:rPr lang="en-US" dirty="0" smtClean="0"/>
              <a:t>Editor -&gt; </a:t>
            </a:r>
            <a:r>
              <a:rPr lang="en-US" dirty="0" err="1" smtClean="0"/>
              <a:t>EmbedIn</a:t>
            </a:r>
            <a:r>
              <a:rPr lang="en-US" dirty="0" smtClean="0"/>
              <a:t> -&gt; Navigation Controller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Now on, you can simply create segues to another VC. You still have to provide a VC preparation in </a:t>
            </a:r>
            <a:r>
              <a:rPr lang="en-US" dirty="0">
                <a:solidFill>
                  <a:schemeClr val="accent1"/>
                </a:solidFill>
              </a:rPr>
              <a:t>prepare(for segue: </a:t>
            </a:r>
            <a:r>
              <a:rPr lang="en-US" dirty="0" err="1">
                <a:solidFill>
                  <a:schemeClr val="accent1"/>
                </a:solidFill>
              </a:rPr>
              <a:t>UIStoryboardSegue</a:t>
            </a:r>
            <a:r>
              <a:rPr lang="en-US" dirty="0">
                <a:solidFill>
                  <a:schemeClr val="accent1"/>
                </a:solidFill>
              </a:rPr>
              <a:t>, sender: Any</a:t>
            </a:r>
            <a:r>
              <a:rPr lang="en-US" dirty="0" smtClean="0">
                <a:solidFill>
                  <a:schemeClr val="accent1"/>
                </a:solidFill>
              </a:rPr>
              <a:t>?) </a:t>
            </a:r>
            <a:r>
              <a:rPr lang="en-US" dirty="0" smtClean="0"/>
              <a:t>method.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Note that your destination VC is embedded in navigation VC. One must first get the navigation VC then get out the visible navigation view controller</a:t>
            </a:r>
          </a:p>
          <a:p>
            <a:pPr lvl="2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307" y="1342884"/>
            <a:ext cx="3566138" cy="26489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280" y="4148794"/>
            <a:ext cx="3822192" cy="2147342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8056984" y="4408714"/>
            <a:ext cx="587828" cy="863082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4500" y="3162300"/>
            <a:ext cx="3683000" cy="533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6900" y="3314700"/>
            <a:ext cx="36830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832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NAVIGATION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/>
              <a:t>EXAMPLE 1</a:t>
            </a:r>
          </a:p>
        </p:txBody>
      </p:sp>
      <p:sp>
        <p:nvSpPr>
          <p:cNvPr id="11" name="Content Placeholder 12"/>
          <p:cNvSpPr>
            <a:spLocks noGrp="1"/>
          </p:cNvSpPr>
          <p:nvPr>
            <p:ph idx="19"/>
          </p:nvPr>
        </p:nvSpPr>
        <p:spPr>
          <a:xfrm>
            <a:off x="1210832" y="2613610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Navigation VC</a:t>
            </a:r>
          </a:p>
        </p:txBody>
      </p:sp>
    </p:spTree>
    <p:extLst>
      <p:ext uri="{BB962C8B-B14F-4D97-AF65-F5344CB8AC3E}">
        <p14:creationId xmlns:p14="http://schemas.microsoft.com/office/powerpoint/2010/main" val="107146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INTRODUCTION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/>
              <a:t>NAVIGATION View controller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Split view controller</a:t>
            </a:r>
            <a:endParaRPr lang="en-GB" dirty="0">
              <a:solidFill>
                <a:schemeClr val="accent1"/>
              </a:solidFill>
            </a:endParaRPr>
          </a:p>
          <a:p>
            <a:r>
              <a:rPr lang="en-GB" dirty="0" smtClean="0"/>
              <a:t>T</a:t>
            </a:r>
            <a:r>
              <a:rPr lang="en-US" dirty="0" smtClean="0"/>
              <a:t>ab bar controller</a:t>
            </a:r>
          </a:p>
          <a:p>
            <a:r>
              <a:rPr lang="en-US" dirty="0" smtClean="0"/>
              <a:t>Table view controller</a:t>
            </a:r>
          </a:p>
          <a:p>
            <a:r>
              <a:rPr lang="en-US" dirty="0" smtClean="0"/>
              <a:t>Collection view controller</a:t>
            </a:r>
          </a:p>
          <a:p>
            <a:r>
              <a:rPr lang="en-US" dirty="0"/>
              <a:t>Page view controller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907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SPLIT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What is </a:t>
            </a:r>
            <a:r>
              <a:rPr lang="en-US" dirty="0" smtClean="0"/>
              <a:t>SPLIT VIEW CONTROLLER?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 smtClean="0"/>
              <a:t>Why DO we need IT?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18690" y="3227592"/>
            <a:ext cx="9831977" cy="424732"/>
          </a:xfrm>
          <a:prstGeom prst="rect">
            <a:avLst/>
          </a:prstGeom>
        </p:spPr>
        <p:txBody>
          <a:bodyPr vert="horz" lIns="0" tIns="45720" rIns="91440" bIns="45720" rtlCol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None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 typeface="Arial" panose="020B0604020202020204" pitchFamily="34" charset="0"/>
              <a:buChar char="•"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-"/>
              <a:defRPr sz="15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What are the benefits of using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33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SPLIT View </a:t>
            </a:r>
            <a:r>
              <a:rPr lang="en-US" dirty="0"/>
              <a:t>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218690" y="1848518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concept of </a:t>
            </a:r>
            <a:r>
              <a:rPr lang="en-US" dirty="0" smtClean="0"/>
              <a:t>SPLIT View controller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22"/>
          </p:nvPr>
        </p:nvSpPr>
        <p:spPr>
          <a:xfrm>
            <a:off x="1218690" y="2795666"/>
            <a:ext cx="9831977" cy="1766179"/>
          </a:xfrm>
        </p:spPr>
        <p:txBody>
          <a:bodyPr/>
          <a:lstStyle/>
          <a:p>
            <a:pPr lvl="0"/>
            <a:r>
              <a:rPr lang="en-US" dirty="0"/>
              <a:t>The split view lets you carve up the screen into two sections and display a view controller on each </a:t>
            </a:r>
            <a:r>
              <a:rPr lang="en-US" dirty="0" smtClean="0"/>
              <a:t>side.</a:t>
            </a:r>
          </a:p>
          <a:p>
            <a:pPr lvl="0"/>
            <a:r>
              <a:rPr lang="en-US" dirty="0" smtClean="0"/>
              <a:t>It can be used </a:t>
            </a:r>
            <a:r>
              <a:rPr lang="en-US" dirty="0"/>
              <a:t>to display navigation on the left </a:t>
            </a:r>
            <a:r>
              <a:rPr lang="en-US" dirty="0" smtClean="0"/>
              <a:t>side</a:t>
            </a:r>
            <a:r>
              <a:rPr lang="en-US" dirty="0"/>
              <a:t>, and a detail view on the right </a:t>
            </a:r>
            <a:r>
              <a:rPr lang="en-US" dirty="0" smtClean="0"/>
              <a:t>side.</a:t>
            </a:r>
          </a:p>
          <a:p>
            <a:pPr lvl="0"/>
            <a:r>
              <a:rPr lang="en-US" dirty="0" smtClean="0"/>
              <a:t>It allow us to easily visualize both current navigation position and content at that position.</a:t>
            </a:r>
          </a:p>
        </p:txBody>
      </p:sp>
    </p:spTree>
    <p:extLst>
      <p:ext uri="{BB962C8B-B14F-4D97-AF65-F5344CB8AC3E}">
        <p14:creationId xmlns:p14="http://schemas.microsoft.com/office/powerpoint/2010/main" val="1328305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SPLIT View </a:t>
            </a:r>
            <a:r>
              <a:rPr lang="en-US" dirty="0"/>
              <a:t>Controller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334" y="1642747"/>
            <a:ext cx="2967414" cy="3956552"/>
          </a:xfrm>
          <a:prstGeom prst="rect">
            <a:avLst/>
          </a:prstGeom>
          <a:ln w="19050">
            <a:noFill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431" y="1828800"/>
            <a:ext cx="2015244" cy="35844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6627" y="1828800"/>
            <a:ext cx="2015245" cy="3584448"/>
          </a:xfrm>
          <a:prstGeom prst="rect">
            <a:avLst/>
          </a:prstGeom>
        </p:spPr>
      </p:pic>
      <p:sp>
        <p:nvSpPr>
          <p:cNvPr id="13" name="Content Placeholder 3"/>
          <p:cNvSpPr>
            <a:spLocks noGrp="1"/>
          </p:cNvSpPr>
          <p:nvPr>
            <p:ph idx="22"/>
          </p:nvPr>
        </p:nvSpPr>
        <p:spPr>
          <a:xfrm>
            <a:off x="1944985" y="5709968"/>
            <a:ext cx="2142111" cy="267574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accent1"/>
                </a:solidFill>
              </a:rPr>
              <a:t>iPad</a:t>
            </a:r>
            <a:r>
              <a:rPr lang="en-US" dirty="0" smtClean="0"/>
              <a:t> (regular width)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idx="22"/>
          </p:nvPr>
        </p:nvSpPr>
        <p:spPr>
          <a:xfrm>
            <a:off x="7239865" y="5576181"/>
            <a:ext cx="3113524" cy="267574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accent1"/>
                </a:solidFill>
              </a:rPr>
              <a:t>iPhone 6s </a:t>
            </a:r>
            <a:r>
              <a:rPr lang="en-US" dirty="0" smtClean="0"/>
              <a:t>(compact width)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532334" y="1642747"/>
            <a:ext cx="2967414" cy="395655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249432" y="1828799"/>
            <a:ext cx="2015244" cy="358444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799219" y="1828798"/>
            <a:ext cx="2012653" cy="358444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ular Callout 17"/>
          <p:cNvSpPr/>
          <p:nvPr/>
        </p:nvSpPr>
        <p:spPr>
          <a:xfrm>
            <a:off x="334230" y="1507463"/>
            <a:ext cx="876603" cy="270568"/>
          </a:xfrm>
          <a:prstGeom prst="wedgeRoundRectCallout">
            <a:avLst>
              <a:gd name="adj1" fmla="val 85657"/>
              <a:gd name="adj2" fmla="val -57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Master VC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532333" y="1642747"/>
            <a:ext cx="1247443" cy="3956552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ular Callout 19"/>
          <p:cNvSpPr/>
          <p:nvPr/>
        </p:nvSpPr>
        <p:spPr>
          <a:xfrm>
            <a:off x="4631109" y="1558230"/>
            <a:ext cx="876603" cy="270568"/>
          </a:xfrm>
          <a:prstGeom prst="wedgeRoundRectCallout">
            <a:avLst>
              <a:gd name="adj1" fmla="val -64552"/>
              <a:gd name="adj2" fmla="val 8729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Detail VC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822027" y="1642747"/>
            <a:ext cx="1662603" cy="3956552"/>
          </a:xfrm>
          <a:prstGeom prst="rect">
            <a:avLst/>
          </a:prstGeom>
          <a:noFill/>
          <a:ln w="44450">
            <a:solidFill>
              <a:srgbClr val="008E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3"/>
          <p:cNvSpPr>
            <a:spLocks noGrp="1"/>
          </p:cNvSpPr>
          <p:nvPr>
            <p:ph idx="22"/>
          </p:nvPr>
        </p:nvSpPr>
        <p:spPr>
          <a:xfrm>
            <a:off x="1944984" y="5977542"/>
            <a:ext cx="2142111" cy="267574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accent1"/>
                </a:solidFill>
              </a:rPr>
              <a:t>Single</a:t>
            </a:r>
            <a:r>
              <a:rPr lang="en-US" dirty="0" smtClean="0"/>
              <a:t> screen</a:t>
            </a:r>
          </a:p>
          <a:p>
            <a:pPr lvl="0"/>
            <a:endParaRPr lang="en-US" dirty="0" smtClean="0"/>
          </a:p>
        </p:txBody>
      </p:sp>
      <p:sp>
        <p:nvSpPr>
          <p:cNvPr id="23" name="Content Placeholder 3"/>
          <p:cNvSpPr>
            <a:spLocks noGrp="1"/>
          </p:cNvSpPr>
          <p:nvPr>
            <p:ph idx="22"/>
          </p:nvPr>
        </p:nvSpPr>
        <p:spPr>
          <a:xfrm>
            <a:off x="7725571" y="5843755"/>
            <a:ext cx="2142111" cy="267574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accent1"/>
                </a:solidFill>
              </a:rPr>
              <a:t>Two </a:t>
            </a:r>
            <a:r>
              <a:rPr lang="en-US" dirty="0" smtClean="0"/>
              <a:t>screens</a:t>
            </a:r>
          </a:p>
          <a:p>
            <a:pPr lvl="0"/>
            <a:endParaRPr lang="en-US" dirty="0" smtClean="0"/>
          </a:p>
        </p:txBody>
      </p:sp>
      <p:sp>
        <p:nvSpPr>
          <p:cNvPr id="25" name="Rounded Rectangular Callout 24"/>
          <p:cNvSpPr/>
          <p:nvPr/>
        </p:nvSpPr>
        <p:spPr>
          <a:xfrm>
            <a:off x="6380450" y="1434927"/>
            <a:ext cx="876603" cy="270568"/>
          </a:xfrm>
          <a:prstGeom prst="wedgeRoundRectCallout">
            <a:avLst>
              <a:gd name="adj1" fmla="val -66070"/>
              <a:gd name="adj2" fmla="val 9774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Master VC</a:t>
            </a:r>
          </a:p>
        </p:txBody>
      </p:sp>
      <p:sp>
        <p:nvSpPr>
          <p:cNvPr id="26" name="Rounded Rectangular Callout 25"/>
          <p:cNvSpPr/>
          <p:nvPr/>
        </p:nvSpPr>
        <p:spPr>
          <a:xfrm>
            <a:off x="10905521" y="1778031"/>
            <a:ext cx="876603" cy="270568"/>
          </a:xfrm>
          <a:prstGeom prst="wedgeRoundRectCallout">
            <a:avLst>
              <a:gd name="adj1" fmla="val -58862"/>
              <a:gd name="adj2" fmla="val 15488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Detail VC</a:t>
            </a:r>
          </a:p>
        </p:txBody>
      </p:sp>
    </p:spTree>
    <p:extLst>
      <p:ext uri="{BB962C8B-B14F-4D97-AF65-F5344CB8AC3E}">
        <p14:creationId xmlns:p14="http://schemas.microsoft.com/office/powerpoint/2010/main" val="1752032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SPLIT View </a:t>
            </a:r>
            <a:r>
              <a:rPr lang="en-US" dirty="0"/>
              <a:t>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218690" y="1848518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UNIVERSAL</a:t>
            </a:r>
            <a:r>
              <a:rPr lang="en-US" dirty="0" smtClean="0">
                <a:solidFill>
                  <a:schemeClr val="tx1"/>
                </a:solidFill>
              </a:rPr>
              <a:t> SPLIT View controller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4294967295"/>
          </p:nvPr>
        </p:nvSpPr>
        <p:spPr>
          <a:xfrm>
            <a:off x="1571105" y="2743202"/>
            <a:ext cx="9692640" cy="1853736"/>
          </a:xfrm>
          <a:prstGeom prst="rect">
            <a:avLst/>
          </a:prstGeom>
        </p:spPr>
        <p:txBody>
          <a:bodyPr/>
          <a:lstStyle/>
          <a:p>
            <a:pPr lvl="1"/>
            <a:r>
              <a:rPr lang="en-US" sz="1800" dirty="0" smtClean="0"/>
              <a:t>Split </a:t>
            </a:r>
            <a:r>
              <a:rPr lang="en-US" sz="1800" dirty="0"/>
              <a:t>VC can be easily tweaked to be used on both iPhones and </a:t>
            </a:r>
            <a:r>
              <a:rPr lang="en-US" sz="1800" dirty="0" smtClean="0"/>
              <a:t>iPads</a:t>
            </a:r>
          </a:p>
          <a:p>
            <a:pPr lvl="1"/>
            <a:r>
              <a:rPr lang="en-US" sz="1800" dirty="0" smtClean="0"/>
              <a:t>In that case, master </a:t>
            </a:r>
            <a:r>
              <a:rPr lang="en-US" sz="1800" dirty="0"/>
              <a:t>VC must be </a:t>
            </a:r>
            <a:r>
              <a:rPr lang="en-US" sz="1800" dirty="0">
                <a:solidFill>
                  <a:schemeClr val="accent1"/>
                </a:solidFill>
              </a:rPr>
              <a:t>embedded</a:t>
            </a:r>
            <a:r>
              <a:rPr lang="en-US" sz="1800" dirty="0"/>
              <a:t> in </a:t>
            </a:r>
            <a:r>
              <a:rPr lang="en-US" sz="1800" dirty="0">
                <a:solidFill>
                  <a:schemeClr val="accent1"/>
                </a:solidFill>
              </a:rPr>
              <a:t>navigation</a:t>
            </a:r>
            <a:r>
              <a:rPr lang="en-US" sz="1800" dirty="0"/>
              <a:t> </a:t>
            </a:r>
            <a:r>
              <a:rPr lang="en-US" sz="1800" dirty="0" smtClean="0"/>
              <a:t>VC</a:t>
            </a:r>
          </a:p>
          <a:p>
            <a:pPr lvl="1"/>
            <a:r>
              <a:rPr lang="en-US" sz="1800" dirty="0"/>
              <a:t>Any segue going from master to detail VC must be of “Show Detail” </a:t>
            </a:r>
            <a:r>
              <a:rPr lang="en-US" sz="1800" dirty="0" smtClean="0"/>
              <a:t>type</a:t>
            </a:r>
          </a:p>
          <a:p>
            <a:pPr lvl="1"/>
            <a:r>
              <a:rPr lang="en-US" sz="1800" dirty="0" smtClean="0">
                <a:solidFill>
                  <a:schemeClr val="accent1"/>
                </a:solidFill>
              </a:rPr>
              <a:t>Hint</a:t>
            </a:r>
            <a:r>
              <a:rPr lang="en-US" sz="1800" dirty="0" smtClean="0"/>
              <a:t>: Dragging </a:t>
            </a:r>
            <a:r>
              <a:rPr lang="en-US" sz="1800" dirty="0"/>
              <a:t>Split View Controller from Object Library to storyboard makes master VC automatically embedded in Navigation </a:t>
            </a:r>
            <a:r>
              <a:rPr lang="en-US" sz="1800" dirty="0" smtClean="0"/>
              <a:t>VC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2421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SPLIT View </a:t>
            </a:r>
            <a:r>
              <a:rPr lang="en-US" dirty="0"/>
              <a:t>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218690" y="1848518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SPLIT View controller - </a:t>
            </a:r>
            <a:r>
              <a:rPr lang="en-US" dirty="0" smtClean="0">
                <a:solidFill>
                  <a:schemeClr val="accent1"/>
                </a:solidFill>
              </a:rPr>
              <a:t>FACTS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22"/>
          </p:nvPr>
        </p:nvSpPr>
        <p:spPr>
          <a:xfrm>
            <a:off x="1218690" y="2795666"/>
            <a:ext cx="9831977" cy="1801271"/>
          </a:xfrm>
        </p:spPr>
        <p:txBody>
          <a:bodyPr/>
          <a:lstStyle/>
          <a:p>
            <a:pPr lvl="0"/>
            <a:r>
              <a:rPr lang="en-US" dirty="0" smtClean="0"/>
              <a:t>Master VC is instantiated only </a:t>
            </a:r>
            <a:r>
              <a:rPr lang="en-US" dirty="0" smtClean="0">
                <a:solidFill>
                  <a:schemeClr val="accent1"/>
                </a:solidFill>
              </a:rPr>
              <a:t>once</a:t>
            </a:r>
            <a:r>
              <a:rPr lang="en-US" dirty="0" smtClean="0"/>
              <a:t>.</a:t>
            </a:r>
          </a:p>
          <a:p>
            <a:pPr lvl="0"/>
            <a:r>
              <a:rPr lang="en-US" dirty="0" smtClean="0"/>
              <a:t>Detail VC is instantiated </a:t>
            </a:r>
            <a:r>
              <a:rPr lang="en-US" dirty="0" smtClean="0">
                <a:solidFill>
                  <a:schemeClr val="accent1"/>
                </a:solidFill>
              </a:rPr>
              <a:t>every time </a:t>
            </a:r>
            <a:r>
              <a:rPr lang="en-US" dirty="0" smtClean="0"/>
              <a:t>we segue to it. </a:t>
            </a:r>
          </a:p>
          <a:p>
            <a:pPr lvl="0"/>
            <a:r>
              <a:rPr lang="en-US" dirty="0" smtClean="0">
                <a:solidFill>
                  <a:schemeClr val="accent1"/>
                </a:solidFill>
              </a:rPr>
              <a:t>!!!</a:t>
            </a:r>
            <a:r>
              <a:rPr lang="en-US" dirty="0" smtClean="0"/>
              <a:t> The </a:t>
            </a:r>
            <a:r>
              <a:rPr lang="en-US" dirty="0" smtClean="0">
                <a:solidFill>
                  <a:schemeClr val="accent1"/>
                </a:solidFill>
              </a:rPr>
              <a:t>previous</a:t>
            </a:r>
            <a:r>
              <a:rPr lang="en-US" dirty="0" smtClean="0"/>
              <a:t> presented detail VC is </a:t>
            </a:r>
            <a:r>
              <a:rPr lang="en-US" dirty="0" smtClean="0">
                <a:solidFill>
                  <a:schemeClr val="accent1"/>
                </a:solidFill>
              </a:rPr>
              <a:t>deallocated !!!</a:t>
            </a:r>
          </a:p>
          <a:p>
            <a:pPr lvl="0"/>
            <a:r>
              <a:rPr lang="en-US" dirty="0" smtClean="0"/>
              <a:t>Any VC can access to its split VC (if exist) using its property </a:t>
            </a:r>
            <a:r>
              <a:rPr lang="en-US" dirty="0" err="1" smtClean="0">
                <a:solidFill>
                  <a:schemeClr val="accent1"/>
                </a:solidFill>
              </a:rPr>
              <a:t>splitViewController</a:t>
            </a:r>
            <a:r>
              <a:rPr lang="en-US" dirty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29293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SPLIT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/>
              <a:t>EXAMPLE 2</a:t>
            </a:r>
          </a:p>
        </p:txBody>
      </p:sp>
      <p:sp>
        <p:nvSpPr>
          <p:cNvPr id="11" name="Content Placeholder 12"/>
          <p:cNvSpPr>
            <a:spLocks noGrp="1"/>
          </p:cNvSpPr>
          <p:nvPr>
            <p:ph idx="19"/>
          </p:nvPr>
        </p:nvSpPr>
        <p:spPr>
          <a:xfrm>
            <a:off x="1210832" y="2613610"/>
            <a:ext cx="9831977" cy="424732"/>
          </a:xfrm>
        </p:spPr>
        <p:txBody>
          <a:bodyPr/>
          <a:lstStyle/>
          <a:p>
            <a:r>
              <a:rPr lang="en-US" smtClean="0">
                <a:solidFill>
                  <a:schemeClr val="tx1"/>
                </a:solidFill>
              </a:rPr>
              <a:t>Split me gently</a:t>
            </a:r>
          </a:p>
        </p:txBody>
      </p:sp>
    </p:spTree>
    <p:extLst>
      <p:ext uri="{BB962C8B-B14F-4D97-AF65-F5344CB8AC3E}">
        <p14:creationId xmlns:p14="http://schemas.microsoft.com/office/powerpoint/2010/main" val="1878721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INTRODUCTION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/>
              <a:t>NAVIGATION View controller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Split view controller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accent1"/>
                </a:solidFill>
              </a:rPr>
              <a:t>T</a:t>
            </a:r>
            <a:r>
              <a:rPr lang="en-US" dirty="0" smtClean="0">
                <a:solidFill>
                  <a:schemeClr val="accent1"/>
                </a:solidFill>
              </a:rPr>
              <a:t>ab BAR controller</a:t>
            </a:r>
          </a:p>
          <a:p>
            <a:r>
              <a:rPr lang="en-US" dirty="0" smtClean="0"/>
              <a:t>Table view controller</a:t>
            </a:r>
          </a:p>
          <a:p>
            <a:r>
              <a:rPr lang="en-US" dirty="0" smtClean="0"/>
              <a:t>Collection view controller</a:t>
            </a:r>
          </a:p>
          <a:p>
            <a:r>
              <a:rPr lang="en-US" dirty="0"/>
              <a:t>Page view controller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979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DE411B"/>
                </a:solidFill>
              </a:rPr>
              <a:t>INTRODUCTION</a:t>
            </a:r>
            <a:endParaRPr lang="en-US" dirty="0">
              <a:solidFill>
                <a:srgbClr val="DE411B"/>
              </a:solidFill>
            </a:endParaRPr>
          </a:p>
          <a:p>
            <a:r>
              <a:rPr lang="en-US" dirty="0" smtClean="0"/>
              <a:t>NAVIGATION View controller</a:t>
            </a:r>
          </a:p>
          <a:p>
            <a:r>
              <a:rPr lang="en-US" dirty="0" smtClean="0"/>
              <a:t>Split view controller</a:t>
            </a:r>
            <a:endParaRPr lang="en-GB" dirty="0"/>
          </a:p>
          <a:p>
            <a:r>
              <a:rPr lang="en-GB" dirty="0" smtClean="0"/>
              <a:t>T</a:t>
            </a:r>
            <a:r>
              <a:rPr lang="en-US" dirty="0" smtClean="0"/>
              <a:t>ab bar controller</a:t>
            </a:r>
          </a:p>
          <a:p>
            <a:r>
              <a:rPr lang="en-US" dirty="0" smtClean="0"/>
              <a:t>Table view controller</a:t>
            </a:r>
          </a:p>
          <a:p>
            <a:r>
              <a:rPr lang="en-US" dirty="0" smtClean="0"/>
              <a:t>Collection view controller</a:t>
            </a:r>
          </a:p>
          <a:p>
            <a:r>
              <a:rPr lang="en-US" dirty="0" smtClean="0"/>
              <a:t>Page view controller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483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 BAR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What is </a:t>
            </a:r>
            <a:r>
              <a:rPr lang="en-US" dirty="0" smtClean="0"/>
              <a:t>TAB BAR CONTROLLER?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 smtClean="0"/>
              <a:t>Why DO we need IT?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18690" y="3227592"/>
            <a:ext cx="9831977" cy="424732"/>
          </a:xfrm>
          <a:prstGeom prst="rect">
            <a:avLst/>
          </a:prstGeom>
        </p:spPr>
        <p:txBody>
          <a:bodyPr vert="horz" lIns="0" tIns="45720" rIns="91440" bIns="45720" rtlCol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None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 typeface="Arial" panose="020B0604020202020204" pitchFamily="34" charset="0"/>
              <a:buChar char="•"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-"/>
              <a:defRPr sz="15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What are the benefits of using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88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 BAR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218690" y="1848518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concept of </a:t>
            </a:r>
            <a:r>
              <a:rPr lang="en-US" dirty="0" smtClean="0"/>
              <a:t>TAB BAR controller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22"/>
          </p:nvPr>
        </p:nvSpPr>
        <p:spPr>
          <a:xfrm>
            <a:off x="1218690" y="2795666"/>
            <a:ext cx="9831977" cy="1766179"/>
          </a:xfrm>
        </p:spPr>
        <p:txBody>
          <a:bodyPr/>
          <a:lstStyle/>
          <a:p>
            <a:r>
              <a:rPr lang="en-US" dirty="0" smtClean="0"/>
              <a:t>The tab bar controller manages multiple MVCs providing a radio-style </a:t>
            </a:r>
            <a:r>
              <a:rPr lang="en-US" dirty="0"/>
              <a:t>selection </a:t>
            </a:r>
            <a:r>
              <a:rPr lang="en-US" dirty="0" smtClean="0"/>
              <a:t>interface.</a:t>
            </a:r>
          </a:p>
          <a:p>
            <a:r>
              <a:rPr lang="en-US" dirty="0"/>
              <a:t>Tab bar controller is ideal to use when there’s need to present different types of information or to present the same information using a completely different style of interface. </a:t>
            </a:r>
          </a:p>
          <a:p>
            <a:pPr lvl="0"/>
            <a:r>
              <a:rPr lang="en-US" dirty="0" smtClean="0"/>
              <a:t>It allow us to quickly group multiple MVCs in a manner that provides easy of use and access.</a:t>
            </a:r>
          </a:p>
          <a:p>
            <a:pPr lvl="0"/>
            <a:r>
              <a:rPr lang="en-US" b="1" dirty="0" smtClean="0">
                <a:solidFill>
                  <a:schemeClr val="accent1"/>
                </a:solidFill>
              </a:rPr>
              <a:t>“Out of sight, out of mind”</a:t>
            </a:r>
          </a:p>
        </p:txBody>
      </p:sp>
    </p:spTree>
    <p:extLst>
      <p:ext uri="{BB962C8B-B14F-4D97-AF65-F5344CB8AC3E}">
        <p14:creationId xmlns:p14="http://schemas.microsoft.com/office/powerpoint/2010/main" val="1316571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 BAR Controller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71" y="1539646"/>
            <a:ext cx="2111937" cy="37564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884" y="1539646"/>
            <a:ext cx="2111937" cy="37564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998" y="1539646"/>
            <a:ext cx="2111936" cy="37564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9111" y="1537803"/>
            <a:ext cx="2112973" cy="375827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968772" y="1537804"/>
            <a:ext cx="2111936" cy="37582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678884" y="1537803"/>
            <a:ext cx="2111936" cy="37582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388998" y="1537803"/>
            <a:ext cx="2111936" cy="37582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084738" y="1537803"/>
            <a:ext cx="2111936" cy="37582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ular Callout 14"/>
          <p:cNvSpPr/>
          <p:nvPr/>
        </p:nvSpPr>
        <p:spPr>
          <a:xfrm>
            <a:off x="3080705" y="5603491"/>
            <a:ext cx="876603" cy="270568"/>
          </a:xfrm>
          <a:prstGeom prst="wedgeRoundRectCallout">
            <a:avLst>
              <a:gd name="adj1" fmla="val -47919"/>
              <a:gd name="adj2" fmla="val -15932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Tab bar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68770" y="5026014"/>
            <a:ext cx="2111935" cy="270064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ular Callout 16"/>
          <p:cNvSpPr/>
          <p:nvPr/>
        </p:nvSpPr>
        <p:spPr>
          <a:xfrm>
            <a:off x="1391605" y="5603491"/>
            <a:ext cx="876603" cy="270568"/>
          </a:xfrm>
          <a:prstGeom prst="wedgeRoundRectCallout">
            <a:avLst>
              <a:gd name="adj1" fmla="val -8802"/>
              <a:gd name="adj2" fmla="val -20860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Tab bar Item</a:t>
            </a:r>
          </a:p>
        </p:txBody>
      </p:sp>
      <p:sp>
        <p:nvSpPr>
          <p:cNvPr id="18" name="Rounded Rectangular Callout 17"/>
          <p:cNvSpPr/>
          <p:nvPr/>
        </p:nvSpPr>
        <p:spPr>
          <a:xfrm>
            <a:off x="4182099" y="5603491"/>
            <a:ext cx="876603" cy="321658"/>
          </a:xfrm>
          <a:prstGeom prst="wedgeRoundRectCallout">
            <a:avLst>
              <a:gd name="adj1" fmla="val -17494"/>
              <a:gd name="adj2" fmla="val -16774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Selected tab </a:t>
            </a:r>
            <a:r>
              <a:rPr lang="en-US" sz="900" smtClean="0"/>
              <a:t>bar item</a:t>
            </a:r>
            <a:endParaRPr lang="en-US" sz="900" dirty="0" smtClean="0"/>
          </a:p>
        </p:txBody>
      </p:sp>
      <p:sp>
        <p:nvSpPr>
          <p:cNvPr id="19" name="Content Placeholder 3"/>
          <p:cNvSpPr>
            <a:spLocks noGrp="1"/>
          </p:cNvSpPr>
          <p:nvPr>
            <p:ph idx="22"/>
          </p:nvPr>
        </p:nvSpPr>
        <p:spPr>
          <a:xfrm>
            <a:off x="5454934" y="5738775"/>
            <a:ext cx="5911269" cy="576072"/>
          </a:xfrm>
        </p:spPr>
        <p:txBody>
          <a:bodyPr/>
          <a:lstStyle/>
          <a:p>
            <a:pPr lvl="0"/>
            <a:r>
              <a:rPr lang="en-US" dirty="0" smtClean="0"/>
              <a:t>All marked items are </a:t>
            </a:r>
            <a:r>
              <a:rPr lang="en-US" dirty="0">
                <a:solidFill>
                  <a:srgbClr val="FF0000"/>
                </a:solidFill>
              </a:rPr>
              <a:t>drawn</a:t>
            </a:r>
            <a:r>
              <a:rPr lang="en-US" dirty="0"/>
              <a:t> </a:t>
            </a:r>
            <a:r>
              <a:rPr lang="en-US"/>
              <a:t>by </a:t>
            </a:r>
            <a:r>
              <a:rPr lang="en-US" smtClean="0"/>
              <a:t>TBC </a:t>
            </a:r>
            <a:r>
              <a:rPr lang="en-US" dirty="0"/>
              <a:t>but the content </a:t>
            </a:r>
            <a:r>
              <a:rPr lang="en-US" dirty="0" smtClean="0"/>
              <a:t>is </a:t>
            </a:r>
            <a:r>
              <a:rPr lang="en-US" dirty="0" smtClean="0">
                <a:solidFill>
                  <a:srgbClr val="FF0000"/>
                </a:solidFill>
              </a:rPr>
              <a:t>defined </a:t>
            </a:r>
            <a:r>
              <a:rPr lang="en-US" dirty="0" smtClean="0"/>
              <a:t>by </a:t>
            </a:r>
            <a:r>
              <a:rPr lang="en-US" dirty="0"/>
              <a:t>the MVC currently </a:t>
            </a:r>
            <a:r>
              <a:rPr lang="en-US" dirty="0" smtClean="0"/>
              <a:t>showing!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88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TAB BAR </a:t>
            </a:r>
            <a:r>
              <a:rPr lang="en-GB" dirty="0" err="1" smtClean="0"/>
              <a:t>cONTROLLER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>
          <a:xfrm>
            <a:off x="806824" y="2560355"/>
            <a:ext cx="5007236" cy="1456809"/>
          </a:xfrm>
        </p:spPr>
        <p:txBody>
          <a:bodyPr/>
          <a:lstStyle/>
          <a:p>
            <a:pPr lvl="1"/>
            <a:r>
              <a:rPr lang="en-US" dirty="0" err="1" smtClean="0"/>
              <a:t>self.tabBarController.viewControllers</a:t>
            </a:r>
            <a:endParaRPr lang="en-US" dirty="0" smtClean="0"/>
          </a:p>
          <a:p>
            <a:pPr lvl="1"/>
            <a:r>
              <a:rPr lang="en-US" dirty="0" err="1" smtClean="0"/>
              <a:t>self.tabBarController.selectedIndex</a:t>
            </a:r>
            <a:endParaRPr lang="en-US" dirty="0" smtClean="0"/>
          </a:p>
          <a:p>
            <a:pPr lvl="1"/>
            <a:r>
              <a:rPr lang="en-US" dirty="0" err="1" smtClean="0"/>
              <a:t>self.tabBarController.selectedViewController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/>
              <a:t>Tab bar controller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20"/>
          </p:nvPr>
        </p:nvSpPr>
        <p:spPr>
          <a:xfrm>
            <a:off x="6346564" y="2568629"/>
            <a:ext cx="5007236" cy="3348609"/>
          </a:xfrm>
        </p:spPr>
        <p:txBody>
          <a:bodyPr/>
          <a:lstStyle/>
          <a:p>
            <a:pPr lvl="1"/>
            <a:r>
              <a:rPr lang="en-US" dirty="0" err="1" smtClean="0"/>
              <a:t>self.tabBarItem.title</a:t>
            </a:r>
            <a:endParaRPr lang="en-US" dirty="0" smtClean="0"/>
          </a:p>
          <a:p>
            <a:pPr lvl="1"/>
            <a:r>
              <a:rPr lang="en-US" dirty="0" err="1" smtClean="0"/>
              <a:t>self.tabBarItem.image</a:t>
            </a:r>
            <a:endParaRPr lang="en-US" dirty="0" smtClean="0"/>
          </a:p>
          <a:p>
            <a:pPr lvl="1"/>
            <a:r>
              <a:rPr lang="en-US" dirty="0" err="1" smtClean="0"/>
              <a:t>self.tabBarItem.selectedImage</a:t>
            </a:r>
            <a:endParaRPr lang="en-US" dirty="0" smtClean="0"/>
          </a:p>
          <a:p>
            <a:pPr lvl="1"/>
            <a:r>
              <a:rPr lang="en-US" dirty="0" err="1" smtClean="0"/>
              <a:t>self.tabBarItem.badgeValue</a:t>
            </a:r>
            <a:endParaRPr lang="en-US" dirty="0"/>
          </a:p>
          <a:p>
            <a:pPr lvl="1"/>
            <a:r>
              <a:rPr lang="en-US" dirty="0" err="1" smtClean="0"/>
              <a:t>self.tabBarItem.badgeColor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 smtClean="0"/>
              <a:t>Tab bar item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361358" y="5343494"/>
            <a:ext cx="1113576" cy="407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pc="-150" dirty="0" smtClean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TXT</a:t>
            </a:r>
            <a:endParaRPr lang="en-GB" sz="2000" b="1" spc="-150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8" name="Content Placeholder 12"/>
          <p:cNvSpPr txBox="1">
            <a:spLocks/>
          </p:cNvSpPr>
          <p:nvPr/>
        </p:nvSpPr>
        <p:spPr>
          <a:xfrm>
            <a:off x="1210833" y="1503789"/>
            <a:ext cx="9831977" cy="369332"/>
          </a:xfrm>
          <a:prstGeom prst="rect">
            <a:avLst/>
          </a:prstGeom>
        </p:spPr>
        <p:txBody>
          <a:bodyPr vert="horz" wrap="square" lIns="0" tIns="45720" rIns="91440" bIns="45720" rtlCol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None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 typeface="Arial" panose="020B0604020202020204" pitchFamily="34" charset="0"/>
              <a:buChar char="•"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-"/>
              <a:defRPr sz="15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>
                <a:solidFill>
                  <a:schemeClr val="tx1"/>
                </a:solidFill>
              </a:rPr>
              <a:t>TAB BAR CONTROLLER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35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TAB BAR </a:t>
            </a:r>
            <a:r>
              <a:rPr lang="en-GB" dirty="0" err="1" smtClean="0"/>
              <a:t>cONTROLLER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>
          <a:xfrm>
            <a:off x="806823" y="2560355"/>
            <a:ext cx="9889529" cy="2535566"/>
          </a:xfrm>
        </p:spPr>
        <p:txBody>
          <a:bodyPr/>
          <a:lstStyle/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UITabBarControllerDelegate</a:t>
            </a:r>
            <a:r>
              <a:rPr lang="en-US" dirty="0" smtClean="0"/>
              <a:t> - delegate </a:t>
            </a:r>
            <a:r>
              <a:rPr lang="en-US" dirty="0"/>
              <a:t>is used to control how the </a:t>
            </a:r>
            <a:r>
              <a:rPr lang="en-US" dirty="0" smtClean="0"/>
              <a:t>tab bar controllers is </a:t>
            </a:r>
            <a:r>
              <a:rPr lang="en-US" dirty="0"/>
              <a:t>displayed</a:t>
            </a:r>
          </a:p>
          <a:p>
            <a:pPr lvl="1"/>
            <a:endParaRPr lang="en-US" dirty="0" smtClean="0"/>
          </a:p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func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tabBarController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tabBarController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UITabBarController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shouldSelect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viewController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UIViewController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smtClean="0">
                <a:solidFill>
                  <a:schemeClr val="accent1"/>
                </a:solidFill>
              </a:rPr>
              <a:t>Bool</a:t>
            </a:r>
          </a:p>
          <a:p>
            <a:pPr lvl="2"/>
            <a:r>
              <a:rPr lang="en-US" dirty="0" smtClean="0"/>
              <a:t>Should we present a selected VC from the tab bar?</a:t>
            </a:r>
          </a:p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func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tabBarController</a:t>
            </a:r>
            <a:r>
              <a:rPr lang="en-US" dirty="0" smtClean="0">
                <a:solidFill>
                  <a:schemeClr val="accent1"/>
                </a:solidFill>
              </a:rPr>
              <a:t>(_ </a:t>
            </a:r>
            <a:r>
              <a:rPr lang="en-US" dirty="0" err="1" smtClean="0">
                <a:solidFill>
                  <a:schemeClr val="accent1"/>
                </a:solidFill>
              </a:rPr>
              <a:t>tabBarController</a:t>
            </a:r>
            <a:r>
              <a:rPr lang="en-US" dirty="0" smtClean="0">
                <a:solidFill>
                  <a:schemeClr val="accent1"/>
                </a:solidFill>
              </a:rPr>
              <a:t>: </a:t>
            </a:r>
            <a:r>
              <a:rPr lang="en-US" dirty="0" err="1" smtClean="0">
                <a:solidFill>
                  <a:schemeClr val="accent1"/>
                </a:solidFill>
              </a:rPr>
              <a:t>UITabBarController</a:t>
            </a:r>
            <a:r>
              <a:rPr lang="en-US" dirty="0" smtClean="0">
                <a:solidFill>
                  <a:schemeClr val="accent1"/>
                </a:solidFill>
              </a:rPr>
              <a:t>, </a:t>
            </a:r>
            <a:r>
              <a:rPr lang="en-US" dirty="0" err="1" smtClean="0">
                <a:solidFill>
                  <a:schemeClr val="accent1"/>
                </a:solidFill>
              </a:rPr>
              <a:t>didSelect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viewController</a:t>
            </a:r>
            <a:r>
              <a:rPr lang="en-US" dirty="0" smtClean="0">
                <a:solidFill>
                  <a:schemeClr val="accent1"/>
                </a:solidFill>
              </a:rPr>
              <a:t>: </a:t>
            </a:r>
            <a:r>
              <a:rPr lang="en-US" dirty="0" err="1" smtClean="0">
                <a:solidFill>
                  <a:schemeClr val="accent1"/>
                </a:solidFill>
              </a:rPr>
              <a:t>UIViewController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lvl="2"/>
            <a:r>
              <a:rPr lang="en-US" dirty="0" smtClean="0"/>
              <a:t>We did select a VC from tab bar, do something in that case. </a:t>
            </a:r>
            <a:endParaRPr lang="en-US" dirty="0"/>
          </a:p>
          <a:p>
            <a:pPr lvl="1"/>
            <a:r>
              <a:rPr lang="mr-IN" dirty="0" smtClean="0"/>
              <a:t>…</a:t>
            </a:r>
            <a:r>
              <a:rPr lang="en-US" dirty="0" smtClean="0"/>
              <a:t> and many more</a:t>
            </a:r>
          </a:p>
          <a:p>
            <a:pPr lvl="1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361358" y="5343494"/>
            <a:ext cx="1113576" cy="407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pc="-150" dirty="0" smtClean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TXT</a:t>
            </a:r>
            <a:endParaRPr lang="en-GB" sz="2000" b="1" spc="-150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8" name="Content Placeholder 12"/>
          <p:cNvSpPr txBox="1">
            <a:spLocks/>
          </p:cNvSpPr>
          <p:nvPr/>
        </p:nvSpPr>
        <p:spPr>
          <a:xfrm>
            <a:off x="1210833" y="1503789"/>
            <a:ext cx="9831977" cy="369332"/>
          </a:xfrm>
          <a:prstGeom prst="rect">
            <a:avLst/>
          </a:prstGeom>
        </p:spPr>
        <p:txBody>
          <a:bodyPr vert="horz" wrap="square" lIns="0" tIns="45720" rIns="91440" bIns="45720" rtlCol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None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 typeface="Arial" panose="020B0604020202020204" pitchFamily="34" charset="0"/>
              <a:buChar char="•"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-"/>
              <a:defRPr sz="15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>
                <a:solidFill>
                  <a:schemeClr val="tx1"/>
                </a:solidFill>
              </a:rPr>
              <a:t>TAB BAR CONTROLLER </a:t>
            </a:r>
            <a:r>
              <a:rPr lang="en-US" dirty="0" err="1" smtClean="0">
                <a:solidFill>
                  <a:schemeClr val="tx1"/>
                </a:solidFill>
              </a:rPr>
              <a:t>DELEgate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8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 BAR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218690" y="1848518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TAB BAR controller - </a:t>
            </a:r>
            <a:r>
              <a:rPr lang="en-US" dirty="0" smtClean="0">
                <a:solidFill>
                  <a:schemeClr val="accent1"/>
                </a:solidFill>
              </a:rPr>
              <a:t>FACTS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22"/>
          </p:nvPr>
        </p:nvSpPr>
        <p:spPr>
          <a:xfrm>
            <a:off x="1218690" y="2795666"/>
            <a:ext cx="9831977" cy="1801271"/>
          </a:xfrm>
        </p:spPr>
        <p:txBody>
          <a:bodyPr/>
          <a:lstStyle/>
          <a:p>
            <a:pPr lvl="0" algn="just"/>
            <a:r>
              <a:rPr lang="en-US" dirty="0" smtClean="0"/>
              <a:t>All VCs are instantiated only </a:t>
            </a:r>
            <a:r>
              <a:rPr lang="en-US" dirty="0" smtClean="0">
                <a:solidFill>
                  <a:schemeClr val="accent1"/>
                </a:solidFill>
              </a:rPr>
              <a:t>once </a:t>
            </a:r>
            <a:r>
              <a:rPr lang="en-US" dirty="0" smtClean="0"/>
              <a:t>so </a:t>
            </a:r>
            <a:r>
              <a:rPr lang="en-US" dirty="0" err="1" smtClean="0">
                <a:solidFill>
                  <a:schemeClr val="accent1"/>
                </a:solidFill>
              </a:rPr>
              <a:t>viewDidLoad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is call only once. If there is any job that must be executed each time VC is presented, you must put it somewhere else, e.g. in </a:t>
            </a:r>
            <a:r>
              <a:rPr lang="en-US" dirty="0" err="1" smtClean="0">
                <a:solidFill>
                  <a:schemeClr val="accent1"/>
                </a:solidFill>
              </a:rPr>
              <a:t>viewWillAppear</a:t>
            </a:r>
            <a:r>
              <a:rPr lang="en-US" dirty="0" smtClean="0"/>
              <a:t>.</a:t>
            </a:r>
          </a:p>
          <a:p>
            <a:pPr lvl="0" algn="just"/>
            <a:r>
              <a:rPr lang="en-US" dirty="0" smtClean="0"/>
              <a:t>Going from one to another VC in TBC does </a:t>
            </a:r>
            <a:r>
              <a:rPr lang="en-US" dirty="0" smtClean="0">
                <a:solidFill>
                  <a:schemeClr val="accent1"/>
                </a:solidFill>
              </a:rPr>
              <a:t>not deallocate </a:t>
            </a:r>
            <a:r>
              <a:rPr lang="en-US" dirty="0" smtClean="0"/>
              <a:t>previous selected VC.</a:t>
            </a:r>
          </a:p>
          <a:p>
            <a:pPr lvl="0" algn="just"/>
            <a:r>
              <a:rPr lang="en-US" dirty="0" smtClean="0"/>
              <a:t>There can be max five items on the tab bar. In case of more than five items, special </a:t>
            </a:r>
            <a:r>
              <a:rPr lang="en-US" dirty="0" smtClean="0">
                <a:solidFill>
                  <a:schemeClr val="accent1"/>
                </a:solidFill>
              </a:rPr>
              <a:t>more</a:t>
            </a:r>
            <a:r>
              <a:rPr lang="en-US" dirty="0" smtClean="0"/>
              <a:t> item is added automatically.</a:t>
            </a:r>
          </a:p>
          <a:p>
            <a:pPr lvl="0" algn="just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445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 BAR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/>
              <a:t>EXAMPLE 3</a:t>
            </a:r>
          </a:p>
        </p:txBody>
      </p:sp>
      <p:sp>
        <p:nvSpPr>
          <p:cNvPr id="11" name="Content Placeholder 12"/>
          <p:cNvSpPr>
            <a:spLocks noGrp="1"/>
          </p:cNvSpPr>
          <p:nvPr>
            <p:ph idx="19"/>
          </p:nvPr>
        </p:nvSpPr>
        <p:spPr>
          <a:xfrm>
            <a:off x="1210832" y="2613610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CLOCK app</a:t>
            </a:r>
          </a:p>
        </p:txBody>
      </p:sp>
    </p:spTree>
    <p:extLst>
      <p:ext uri="{BB962C8B-B14F-4D97-AF65-F5344CB8AC3E}">
        <p14:creationId xmlns:p14="http://schemas.microsoft.com/office/powerpoint/2010/main" val="1849076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INTRODUCTION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/>
              <a:t>NAVIGATION View controller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Split view controller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/>
              <a:t>T</a:t>
            </a:r>
            <a:r>
              <a:rPr lang="en-US" dirty="0" smtClean="0"/>
              <a:t>ab bar controller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Table view controller</a:t>
            </a:r>
          </a:p>
          <a:p>
            <a:r>
              <a:rPr lang="en-US" dirty="0" smtClean="0"/>
              <a:t>Collection view controller</a:t>
            </a:r>
          </a:p>
          <a:p>
            <a:r>
              <a:rPr lang="en-US" dirty="0"/>
              <a:t>Page view controller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38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What is </a:t>
            </a:r>
            <a:r>
              <a:rPr lang="en-US" dirty="0" smtClean="0"/>
              <a:t>TABLE VIEW CONTROLLER?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 smtClean="0"/>
              <a:t>Why DO we need IT?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18690" y="3227592"/>
            <a:ext cx="9831977" cy="424732"/>
          </a:xfrm>
          <a:prstGeom prst="rect">
            <a:avLst/>
          </a:prstGeom>
        </p:spPr>
        <p:txBody>
          <a:bodyPr vert="horz" lIns="0" tIns="45720" rIns="91440" bIns="45720" rtlCol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None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 typeface="Arial" panose="020B0604020202020204" pitchFamily="34" charset="0"/>
              <a:buChar char="•"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-"/>
              <a:defRPr sz="15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What are the benefits of using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815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View </a:t>
            </a:r>
            <a:r>
              <a:rPr lang="en-US" dirty="0"/>
              <a:t>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218690" y="1848518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concept of </a:t>
            </a:r>
            <a:r>
              <a:rPr lang="en-US" dirty="0" smtClean="0"/>
              <a:t>TABLE View controller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22"/>
          </p:nvPr>
        </p:nvSpPr>
        <p:spPr>
          <a:xfrm>
            <a:off x="1218690" y="2795666"/>
            <a:ext cx="9831977" cy="1766179"/>
          </a:xfrm>
        </p:spPr>
        <p:txBody>
          <a:bodyPr/>
          <a:lstStyle/>
          <a:p>
            <a:pPr lvl="0"/>
            <a:r>
              <a:rPr lang="en-US" dirty="0" smtClean="0"/>
              <a:t>Table view controller is responsible for managing a table view (</a:t>
            </a:r>
            <a:r>
              <a:rPr lang="en-US" dirty="0" err="1" smtClean="0"/>
              <a:t>UITableView</a:t>
            </a:r>
            <a:r>
              <a:rPr lang="en-US" dirty="0" smtClean="0"/>
              <a:t>).</a:t>
            </a:r>
          </a:p>
          <a:p>
            <a:r>
              <a:rPr lang="en-US" dirty="0" smtClean="0"/>
              <a:t>Table view is a </a:t>
            </a:r>
            <a:r>
              <a:rPr lang="en-US" dirty="0" err="1" smtClean="0"/>
              <a:t>UIView</a:t>
            </a:r>
            <a:r>
              <a:rPr lang="en-US" dirty="0" smtClean="0"/>
              <a:t> element used for displaying and editing a list of items.</a:t>
            </a:r>
            <a:endParaRPr lang="en-US" dirty="0"/>
          </a:p>
          <a:p>
            <a:pPr lvl="0"/>
            <a:r>
              <a:rPr lang="en-US" dirty="0" smtClean="0"/>
              <a:t>It allow us to easily manage large datasets in the user friendly and iOS native style.</a:t>
            </a:r>
          </a:p>
        </p:txBody>
      </p:sp>
    </p:spTree>
    <p:extLst>
      <p:ext uri="{BB962C8B-B14F-4D97-AF65-F5344CB8AC3E}">
        <p14:creationId xmlns:p14="http://schemas.microsoft.com/office/powerpoint/2010/main" val="45683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INTRODUCTION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accent1"/>
                </a:solidFill>
              </a:rPr>
              <a:t>NAVIGATION View controller</a:t>
            </a:r>
          </a:p>
          <a:p>
            <a:r>
              <a:rPr lang="en-US" dirty="0" smtClean="0"/>
              <a:t>Split view controller</a:t>
            </a:r>
            <a:endParaRPr lang="en-GB" dirty="0"/>
          </a:p>
          <a:p>
            <a:r>
              <a:rPr lang="en-GB" dirty="0" smtClean="0"/>
              <a:t>T</a:t>
            </a:r>
            <a:r>
              <a:rPr lang="en-US" dirty="0" smtClean="0"/>
              <a:t>ab bar controller</a:t>
            </a:r>
          </a:p>
          <a:p>
            <a:r>
              <a:rPr lang="en-US" dirty="0" smtClean="0"/>
              <a:t>Table view controller</a:t>
            </a:r>
          </a:p>
          <a:p>
            <a:r>
              <a:rPr lang="en-US" dirty="0" smtClean="0"/>
              <a:t>Collection view controller</a:t>
            </a:r>
          </a:p>
          <a:p>
            <a:r>
              <a:rPr lang="en-US" dirty="0"/>
              <a:t>Page view controller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2543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View </a:t>
            </a:r>
            <a:r>
              <a:rPr lang="en-US" dirty="0"/>
              <a:t>Controller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4240774" y="1422648"/>
            <a:ext cx="3837672" cy="4238481"/>
            <a:chOff x="6197437" y="1422648"/>
            <a:chExt cx="3837672" cy="423848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1588" y="1706223"/>
              <a:ext cx="2223521" cy="3954906"/>
            </a:xfrm>
            <a:prstGeom prst="rect">
              <a:avLst/>
            </a:prstGeom>
          </p:spPr>
        </p:pic>
        <p:sp>
          <p:nvSpPr>
            <p:cNvPr id="11" name="Rounded Rectangular Callout 10"/>
            <p:cNvSpPr/>
            <p:nvPr/>
          </p:nvSpPr>
          <p:spPr>
            <a:xfrm>
              <a:off x="6468834" y="1422648"/>
              <a:ext cx="876603" cy="408156"/>
            </a:xfrm>
            <a:prstGeom prst="wedgeRoundRectCallout">
              <a:avLst>
                <a:gd name="adj1" fmla="val 98771"/>
                <a:gd name="adj2" fmla="val 24692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smtClean="0"/>
                <a:t>Static</a:t>
              </a:r>
            </a:p>
            <a:p>
              <a:pPr algn="ctr"/>
              <a:r>
                <a:rPr lang="en-US" sz="900" dirty="0" smtClean="0"/>
                <a:t> &amp; </a:t>
              </a:r>
            </a:p>
            <a:p>
              <a:pPr algn="ctr"/>
              <a:r>
                <a:rPr lang="en-US" sz="900" dirty="0" smtClean="0"/>
                <a:t>Grouped</a:t>
              </a:r>
            </a:p>
          </p:txBody>
        </p:sp>
        <p:sp>
          <p:nvSpPr>
            <p:cNvPr id="16" name="Rounded Rectangular Callout 15"/>
            <p:cNvSpPr/>
            <p:nvPr/>
          </p:nvSpPr>
          <p:spPr>
            <a:xfrm>
              <a:off x="6332330" y="3021272"/>
              <a:ext cx="876603" cy="270568"/>
            </a:xfrm>
            <a:prstGeom prst="wedgeRoundRectCallout">
              <a:avLst>
                <a:gd name="adj1" fmla="val 105725"/>
                <a:gd name="adj2" fmla="val -52555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smtClean="0"/>
                <a:t>Section</a:t>
              </a: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>
              <a:off x="7724503" y="2690949"/>
              <a:ext cx="0" cy="60089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ular Callout 18"/>
            <p:cNvSpPr/>
            <p:nvPr/>
          </p:nvSpPr>
          <p:spPr>
            <a:xfrm>
              <a:off x="6197437" y="3683676"/>
              <a:ext cx="876603" cy="304850"/>
            </a:xfrm>
            <a:prstGeom prst="wedgeRoundRectCallout">
              <a:avLst>
                <a:gd name="adj1" fmla="val 130561"/>
                <a:gd name="adj2" fmla="val 60136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smtClean="0"/>
                <a:t>Section header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62054" y="1422648"/>
            <a:ext cx="5073420" cy="4238481"/>
            <a:chOff x="772531" y="1422648"/>
            <a:chExt cx="5073420" cy="423848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0354" y="1710020"/>
              <a:ext cx="2221389" cy="3951109"/>
            </a:xfrm>
            <a:prstGeom prst="rect">
              <a:avLst/>
            </a:prstGeom>
          </p:spPr>
        </p:pic>
        <p:sp>
          <p:nvSpPr>
            <p:cNvPr id="10" name="Rounded Rectangular Callout 9"/>
            <p:cNvSpPr/>
            <p:nvPr/>
          </p:nvSpPr>
          <p:spPr>
            <a:xfrm>
              <a:off x="982776" y="1422648"/>
              <a:ext cx="876603" cy="408156"/>
            </a:xfrm>
            <a:prstGeom prst="wedgeRoundRectCallout">
              <a:avLst>
                <a:gd name="adj1" fmla="val 102745"/>
                <a:gd name="adj2" fmla="val 24692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smtClean="0"/>
                <a:t>Dynamic </a:t>
              </a:r>
            </a:p>
            <a:p>
              <a:pPr algn="ctr"/>
              <a:r>
                <a:rPr lang="en-US" sz="900" dirty="0" smtClean="0"/>
                <a:t>&amp;</a:t>
              </a:r>
            </a:p>
            <a:p>
              <a:pPr algn="ctr"/>
              <a:r>
                <a:rPr lang="en-US" sz="900" dirty="0" smtClean="0"/>
                <a:t> Plain</a:t>
              </a:r>
            </a:p>
          </p:txBody>
        </p:sp>
        <p:sp>
          <p:nvSpPr>
            <p:cNvPr id="12" name="Rounded Rectangular Callout 11"/>
            <p:cNvSpPr/>
            <p:nvPr/>
          </p:nvSpPr>
          <p:spPr>
            <a:xfrm>
              <a:off x="935959" y="4614067"/>
              <a:ext cx="876603" cy="408156"/>
            </a:xfrm>
            <a:prstGeom prst="wedgeRoundRectCallout">
              <a:avLst>
                <a:gd name="adj1" fmla="val 98771"/>
                <a:gd name="adj2" fmla="val -69188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smtClean="0"/>
                <a:t>Section header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2203269" y="3291840"/>
              <a:ext cx="0" cy="118694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ounded Rectangular Callout 14"/>
            <p:cNvSpPr/>
            <p:nvPr/>
          </p:nvSpPr>
          <p:spPr>
            <a:xfrm>
              <a:off x="772531" y="3614743"/>
              <a:ext cx="876603" cy="270568"/>
            </a:xfrm>
            <a:prstGeom prst="wedgeRoundRectCallout">
              <a:avLst>
                <a:gd name="adj1" fmla="val 110692"/>
                <a:gd name="adj2" fmla="val 56878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smtClean="0"/>
                <a:t>Section</a:t>
              </a:r>
            </a:p>
          </p:txBody>
        </p:sp>
        <p:sp>
          <p:nvSpPr>
            <p:cNvPr id="20" name="Rounded Rectangular Callout 19"/>
            <p:cNvSpPr/>
            <p:nvPr/>
          </p:nvSpPr>
          <p:spPr>
            <a:xfrm>
              <a:off x="4969348" y="5019316"/>
              <a:ext cx="876603" cy="270568"/>
            </a:xfrm>
            <a:prstGeom prst="wedgeRoundRectCallout">
              <a:avLst>
                <a:gd name="adj1" fmla="val -152571"/>
                <a:gd name="adj2" fmla="val -133021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smtClean="0"/>
                <a:t>Row</a:t>
              </a:r>
            </a:p>
          </p:txBody>
        </p:sp>
      </p:grpSp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9968" y="1706223"/>
            <a:ext cx="2268354" cy="3954906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8969968" y="2682240"/>
            <a:ext cx="2268354" cy="330323"/>
          </a:xfrm>
          <a:prstGeom prst="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ular Callout 30"/>
          <p:cNvSpPr/>
          <p:nvPr/>
        </p:nvSpPr>
        <p:spPr>
          <a:xfrm>
            <a:off x="11042810" y="1990914"/>
            <a:ext cx="876603" cy="247949"/>
          </a:xfrm>
          <a:prstGeom prst="wedgeRoundRectCallout">
            <a:avLst>
              <a:gd name="adj1" fmla="val -77069"/>
              <a:gd name="adj2" fmla="val 30567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smtClean="0"/>
              <a:t>Table cell</a:t>
            </a:r>
            <a:endParaRPr lang="en-US" sz="900" dirty="0" smtClean="0"/>
          </a:p>
        </p:txBody>
      </p:sp>
      <p:sp>
        <p:nvSpPr>
          <p:cNvPr id="32" name="Rounded Rectangular Callout 31"/>
          <p:cNvSpPr/>
          <p:nvPr/>
        </p:nvSpPr>
        <p:spPr>
          <a:xfrm>
            <a:off x="7941827" y="5821078"/>
            <a:ext cx="876603" cy="270568"/>
          </a:xfrm>
          <a:prstGeom prst="wedgeRoundRectCallout">
            <a:avLst>
              <a:gd name="adj1" fmla="val 67974"/>
              <a:gd name="adj2" fmla="val -35832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Section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969968" y="3762102"/>
            <a:ext cx="2268354" cy="1184367"/>
          </a:xfrm>
          <a:prstGeom prst="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74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10833" y="1578013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Table </a:t>
            </a:r>
            <a:r>
              <a:rPr lang="en-US" dirty="0" smtClean="0">
                <a:solidFill>
                  <a:schemeClr val="accent1"/>
                </a:solidFill>
              </a:rPr>
              <a:t>cell Types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3625818" y="2414293"/>
            <a:ext cx="2243591" cy="3365386"/>
            <a:chOff x="901552" y="2394870"/>
            <a:chExt cx="2243591" cy="336538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552" y="2394870"/>
              <a:ext cx="2243591" cy="3365386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901552" y="2394870"/>
              <a:ext cx="2243591" cy="336538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355585" y="2394870"/>
            <a:ext cx="2247969" cy="3375269"/>
            <a:chOff x="3655485" y="2384987"/>
            <a:chExt cx="2247969" cy="337526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5485" y="2384987"/>
              <a:ext cx="2247969" cy="3375269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3659863" y="2394870"/>
              <a:ext cx="2243591" cy="336538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891673" y="2394870"/>
            <a:ext cx="2243591" cy="3384809"/>
            <a:chOff x="6384993" y="2378680"/>
            <a:chExt cx="2243591" cy="338480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7352" y="2378680"/>
              <a:ext cx="2238875" cy="3384809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6384993" y="2378680"/>
              <a:ext cx="2243591" cy="336538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089731" y="2378680"/>
            <a:ext cx="2258839" cy="3381576"/>
            <a:chOff x="9089731" y="2378680"/>
            <a:chExt cx="2258839" cy="338157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9731" y="2378680"/>
              <a:ext cx="2258839" cy="3381576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9103598" y="2378680"/>
              <a:ext cx="2243591" cy="336538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Content Placeholder 3"/>
          <p:cNvSpPr>
            <a:spLocks noGrp="1"/>
          </p:cNvSpPr>
          <p:nvPr>
            <p:ph idx="22"/>
          </p:nvPr>
        </p:nvSpPr>
        <p:spPr>
          <a:xfrm>
            <a:off x="1534677" y="5868617"/>
            <a:ext cx="957582" cy="267574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accent1"/>
                </a:solidFill>
              </a:rPr>
              <a:t>Basic</a:t>
            </a:r>
          </a:p>
        </p:txBody>
      </p:sp>
      <p:sp>
        <p:nvSpPr>
          <p:cNvPr id="27" name="Content Placeholder 3"/>
          <p:cNvSpPr>
            <a:spLocks noGrp="1"/>
          </p:cNvSpPr>
          <p:nvPr>
            <p:ph idx="22"/>
          </p:nvPr>
        </p:nvSpPr>
        <p:spPr>
          <a:xfrm>
            <a:off x="9648828" y="5852427"/>
            <a:ext cx="1158931" cy="267574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accent1"/>
                </a:solidFill>
              </a:rPr>
              <a:t>Left Detail</a:t>
            </a:r>
          </a:p>
        </p:txBody>
      </p:sp>
      <p:sp>
        <p:nvSpPr>
          <p:cNvPr id="28" name="Content Placeholder 3"/>
          <p:cNvSpPr>
            <a:spLocks noGrp="1"/>
          </p:cNvSpPr>
          <p:nvPr>
            <p:ph idx="22"/>
          </p:nvPr>
        </p:nvSpPr>
        <p:spPr>
          <a:xfrm>
            <a:off x="6798129" y="5866786"/>
            <a:ext cx="1381167" cy="267574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accent1"/>
                </a:solidFill>
              </a:rPr>
              <a:t>Right Detail</a:t>
            </a:r>
          </a:p>
        </p:txBody>
      </p:sp>
      <p:sp>
        <p:nvSpPr>
          <p:cNvPr id="29" name="Content Placeholder 3"/>
          <p:cNvSpPr>
            <a:spLocks noGrp="1"/>
          </p:cNvSpPr>
          <p:nvPr>
            <p:ph idx="22"/>
          </p:nvPr>
        </p:nvSpPr>
        <p:spPr>
          <a:xfrm>
            <a:off x="4035580" y="5841312"/>
            <a:ext cx="1381167" cy="267574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accent1"/>
                </a:solidFill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83399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654241"/>
            <a:ext cx="9831977" cy="424732"/>
          </a:xfrm>
        </p:spPr>
        <p:txBody>
          <a:bodyPr/>
          <a:lstStyle/>
          <a:p>
            <a:r>
              <a:rPr lang="en-US" dirty="0" err="1" smtClean="0"/>
              <a:t>UITableview</a:t>
            </a:r>
            <a:r>
              <a:rPr lang="en-US" dirty="0" smtClean="0"/>
              <a:t> protocols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4294967295"/>
          </p:nvPr>
        </p:nvSpPr>
        <p:spPr>
          <a:xfrm>
            <a:off x="2790324" y="2276854"/>
            <a:ext cx="7386948" cy="1911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/>
              <a:t>In order to manage </a:t>
            </a:r>
            <a:r>
              <a:rPr lang="en-US" dirty="0" err="1" smtClean="0"/>
              <a:t>UITableView</a:t>
            </a:r>
            <a:r>
              <a:rPr lang="en-US" dirty="0" smtClean="0"/>
              <a:t>, the corresponding VC must become </a:t>
            </a:r>
            <a:r>
              <a:rPr lang="en-US" dirty="0" err="1" smtClean="0"/>
              <a:t>UITableView’s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dataSource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accent1"/>
                </a:solidFill>
              </a:rPr>
              <a:t>delegate</a:t>
            </a:r>
            <a:r>
              <a:rPr lang="en-US" dirty="0" smtClean="0"/>
              <a:t>:</a:t>
            </a:r>
            <a:endParaRPr lang="en-US" dirty="0" smtClean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The delegate is used to control how the table is displayed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dataSource</a:t>
            </a:r>
            <a:r>
              <a:rPr lang="en-US" dirty="0" smtClean="0"/>
              <a:t> provides the data displayed inside the cells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dirty="0" err="1" smtClean="0"/>
              <a:t>UITableViewController</a:t>
            </a:r>
            <a:r>
              <a:rPr lang="en-US" dirty="0" smtClean="0"/>
              <a:t> automatically sets itself as the </a:t>
            </a:r>
            <a:r>
              <a:rPr lang="en-US" dirty="0" err="1" smtClean="0"/>
              <a:t>UITableView’s</a:t>
            </a:r>
            <a:r>
              <a:rPr lang="en-US" dirty="0" smtClean="0"/>
              <a:t> delegate and </a:t>
            </a:r>
            <a:r>
              <a:rPr lang="en-US" dirty="0" err="1" smtClean="0"/>
              <a:t>datasource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34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654241"/>
            <a:ext cx="9831977" cy="424732"/>
          </a:xfrm>
        </p:spPr>
        <p:txBody>
          <a:bodyPr/>
          <a:lstStyle/>
          <a:p>
            <a:r>
              <a:rPr lang="en-US" dirty="0" err="1" smtClean="0"/>
              <a:t>UITableview</a:t>
            </a:r>
            <a:r>
              <a:rPr lang="en-US" dirty="0" smtClean="0"/>
              <a:t> </a:t>
            </a:r>
            <a:r>
              <a:rPr lang="en-US" dirty="0" err="1" smtClean="0"/>
              <a:t>DAtasource</a:t>
            </a:r>
            <a:endParaRPr lang="en-US" dirty="0" smtClean="0"/>
          </a:p>
        </p:txBody>
      </p:sp>
      <p:sp>
        <p:nvSpPr>
          <p:cNvPr id="10" name="Content Placeholder 2"/>
          <p:cNvSpPr>
            <a:spLocks noGrp="1"/>
          </p:cNvSpPr>
          <p:nvPr>
            <p:ph idx="4294967295"/>
          </p:nvPr>
        </p:nvSpPr>
        <p:spPr>
          <a:xfrm>
            <a:off x="1210832" y="2428454"/>
            <a:ext cx="9560799" cy="183185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r>
              <a:rPr lang="en-US" dirty="0" smtClean="0"/>
              <a:t>There are three important methods in the </a:t>
            </a:r>
            <a:r>
              <a:rPr lang="en-US" dirty="0" err="1" smtClean="0"/>
              <a:t>datasource</a:t>
            </a:r>
            <a:r>
              <a:rPr lang="en-US" dirty="0" smtClean="0"/>
              <a:t> </a:t>
            </a:r>
            <a:r>
              <a:rPr lang="en-US" dirty="0" err="1" smtClean="0"/>
              <a:t>protocotol</a:t>
            </a:r>
            <a:r>
              <a:rPr lang="en-US" dirty="0" smtClean="0"/>
              <a:t> that provide us:</a:t>
            </a:r>
            <a:endParaRPr lang="en-US" dirty="0" smtClean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The number of sections in the table (</a:t>
            </a:r>
            <a:r>
              <a:rPr lang="en-US" dirty="0" err="1" smtClean="0"/>
              <a:t>deafult</a:t>
            </a:r>
            <a:r>
              <a:rPr lang="en-US" dirty="0" smtClean="0"/>
              <a:t> is 1 if not implemented)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numberOfSections</a:t>
            </a:r>
            <a:r>
              <a:rPr lang="en-US" dirty="0">
                <a:solidFill>
                  <a:schemeClr val="accent1"/>
                </a:solidFill>
              </a:rPr>
              <a:t>(in </a:t>
            </a:r>
            <a:r>
              <a:rPr lang="en-US" dirty="0" err="1">
                <a:solidFill>
                  <a:schemeClr val="accent1"/>
                </a:solidFill>
              </a:rPr>
              <a:t>tableView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UITableView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err="1" smtClean="0">
                <a:solidFill>
                  <a:schemeClr val="accent1"/>
                </a:solidFill>
              </a:rPr>
              <a:t>Int</a:t>
            </a:r>
            <a:endParaRPr lang="en-US" dirty="0" smtClean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The number of rows in each section (required)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tableView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tableView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UITableView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numberOfRowsInSection</a:t>
            </a:r>
            <a:r>
              <a:rPr lang="en-US" dirty="0">
                <a:solidFill>
                  <a:schemeClr val="accent1"/>
                </a:solidFill>
              </a:rPr>
              <a:t> section: </a:t>
            </a:r>
            <a:r>
              <a:rPr lang="en-US" dirty="0" err="1">
                <a:solidFill>
                  <a:schemeClr val="accent1"/>
                </a:solidFill>
              </a:rPr>
              <a:t>Int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err="1">
                <a:solidFill>
                  <a:schemeClr val="accent1"/>
                </a:solidFill>
              </a:rPr>
              <a:t>Int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UIView</a:t>
            </a:r>
            <a:r>
              <a:rPr lang="en-US" dirty="0" smtClean="0"/>
              <a:t> to use to draw each cell (at a given row in a given section)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tableView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tableView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UITableView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cellForRowAt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err="1">
                <a:solidFill>
                  <a:schemeClr val="accent1"/>
                </a:solidFill>
              </a:rPr>
              <a:t>UITableViewCell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278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837521"/>
            <a:ext cx="9831977" cy="424732"/>
          </a:xfrm>
        </p:spPr>
        <p:txBody>
          <a:bodyPr/>
          <a:lstStyle/>
          <a:p>
            <a:r>
              <a:rPr lang="en-US" dirty="0" err="1" smtClean="0"/>
              <a:t>UITablevieWCELL</a:t>
            </a:r>
            <a:endParaRPr lang="en-US" dirty="0" smtClean="0"/>
          </a:p>
        </p:txBody>
      </p:sp>
      <p:sp>
        <p:nvSpPr>
          <p:cNvPr id="10" name="Content Placeholder 2"/>
          <p:cNvSpPr>
            <a:spLocks noGrp="1"/>
          </p:cNvSpPr>
          <p:nvPr>
            <p:ph idx="4294967295"/>
          </p:nvPr>
        </p:nvSpPr>
        <p:spPr>
          <a:xfrm>
            <a:off x="1293128" y="2913886"/>
            <a:ext cx="9496791" cy="183185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err="1" smtClean="0"/>
              <a:t>UITableViewCell</a:t>
            </a:r>
            <a:r>
              <a:rPr lang="en-US" dirty="0" smtClean="0"/>
              <a:t> is the subclass of </a:t>
            </a:r>
            <a:r>
              <a:rPr lang="en-US" dirty="0" err="1" smtClean="0"/>
              <a:t>UIView</a:t>
            </a:r>
            <a:r>
              <a:rPr lang="en-US" dirty="0" smtClean="0"/>
              <a:t> used to draw each row. </a:t>
            </a:r>
          </a:p>
          <a:p>
            <a:pPr lvl="1"/>
            <a:r>
              <a:rPr lang="en-US" dirty="0"/>
              <a:t>Table cell are reused as rows appear and </a:t>
            </a:r>
            <a:r>
              <a:rPr lang="en-US" dirty="0" smtClean="0"/>
              <a:t>disappear</a:t>
            </a:r>
            <a:endParaRPr lang="en-US" dirty="0"/>
          </a:p>
          <a:p>
            <a:pPr lvl="1"/>
            <a:r>
              <a:rPr lang="en-US" dirty="0" smtClean="0"/>
              <a:t>Every </a:t>
            </a:r>
            <a:r>
              <a:rPr lang="en-US" dirty="0" err="1"/>
              <a:t>UITableViewCell</a:t>
            </a:r>
            <a:r>
              <a:rPr lang="en-US" dirty="0"/>
              <a:t> </a:t>
            </a:r>
            <a:r>
              <a:rPr lang="en-US" dirty="0" smtClean="0"/>
              <a:t> must have unique identifier used for cell reusing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accent1"/>
                </a:solidFill>
              </a:rPr>
              <a:t>	let </a:t>
            </a:r>
            <a:r>
              <a:rPr lang="en-US" dirty="0">
                <a:solidFill>
                  <a:schemeClr val="accent1"/>
                </a:solidFill>
              </a:rPr>
              <a:t>cell = </a:t>
            </a:r>
            <a:r>
              <a:rPr lang="en-US" dirty="0" err="1">
                <a:solidFill>
                  <a:schemeClr val="accent1"/>
                </a:solidFill>
              </a:rPr>
              <a:t>tableView.dequeueReusableCell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 err="1">
                <a:solidFill>
                  <a:schemeClr val="accent1"/>
                </a:solidFill>
              </a:rPr>
              <a:t>withIdentifier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smtClean="0">
                <a:solidFill>
                  <a:schemeClr val="accent1"/>
                </a:solidFill>
              </a:rPr>
              <a:t>”</a:t>
            </a:r>
            <a:r>
              <a:rPr lang="en-US" dirty="0" err="1" smtClean="0">
                <a:solidFill>
                  <a:schemeClr val="accent1"/>
                </a:solidFill>
              </a:rPr>
              <a:t>uniqueId</a:t>
            </a:r>
            <a:r>
              <a:rPr lang="en-US" dirty="0" smtClean="0">
                <a:solidFill>
                  <a:schemeClr val="accent1"/>
                </a:solidFill>
              </a:rPr>
              <a:t>", </a:t>
            </a:r>
            <a:r>
              <a:rPr lang="en-US" dirty="0">
                <a:solidFill>
                  <a:schemeClr val="accent1"/>
                </a:solidFill>
              </a:rPr>
              <a:t>for: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411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837521"/>
            <a:ext cx="9831977" cy="424732"/>
          </a:xfrm>
        </p:spPr>
        <p:txBody>
          <a:bodyPr/>
          <a:lstStyle/>
          <a:p>
            <a:r>
              <a:rPr lang="en-US" dirty="0" err="1" smtClean="0"/>
              <a:t>Indexpath</a:t>
            </a:r>
            <a:endParaRPr lang="en-US" dirty="0" smtClean="0"/>
          </a:p>
        </p:txBody>
      </p:sp>
      <p:sp>
        <p:nvSpPr>
          <p:cNvPr id="10" name="Content Placeholder 2"/>
          <p:cNvSpPr>
            <a:spLocks noGrp="1"/>
          </p:cNvSpPr>
          <p:nvPr>
            <p:ph idx="4294967295"/>
          </p:nvPr>
        </p:nvSpPr>
        <p:spPr>
          <a:xfrm>
            <a:off x="1293128" y="2913886"/>
            <a:ext cx="9496791" cy="183185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/>
              <a:t>Let</a:t>
            </a:r>
            <a:r>
              <a:rPr lang="mr-IN" dirty="0" smtClean="0"/>
              <a:t>’</a:t>
            </a:r>
            <a:r>
              <a:rPr lang="en-US" dirty="0" smtClean="0"/>
              <a:t>s look at </a:t>
            </a:r>
            <a:r>
              <a:rPr lang="en-US" dirty="0" err="1" smtClean="0"/>
              <a:t>IndexPath</a:t>
            </a:r>
            <a:r>
              <a:rPr lang="en-US" dirty="0" smtClean="0"/>
              <a:t> as a simply as </a:t>
            </a:r>
            <a:r>
              <a:rPr lang="en-US" dirty="0" err="1" smtClean="0">
                <a:solidFill>
                  <a:schemeClr val="accent1"/>
                </a:solidFill>
              </a:rPr>
              <a:t>struct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representing the “coordinates” of the cell in the table list. The </a:t>
            </a:r>
            <a:r>
              <a:rPr lang="en-US" dirty="0" err="1" smtClean="0"/>
              <a:t>struct</a:t>
            </a:r>
            <a:r>
              <a:rPr lang="en-US" dirty="0" smtClean="0"/>
              <a:t> has two public properties we are interested in:</a:t>
            </a:r>
          </a:p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indexPath.section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indexPath.row</a:t>
            </a:r>
            <a:endParaRPr lang="en-US" dirty="0" smtClean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273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654241"/>
            <a:ext cx="9831977" cy="424732"/>
          </a:xfrm>
        </p:spPr>
        <p:txBody>
          <a:bodyPr/>
          <a:lstStyle/>
          <a:p>
            <a:r>
              <a:rPr lang="en-US" dirty="0" err="1" smtClean="0"/>
              <a:t>UITableview</a:t>
            </a:r>
            <a:r>
              <a:rPr lang="en-US" dirty="0" smtClean="0"/>
              <a:t> Delegate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4294967295"/>
          </p:nvPr>
        </p:nvSpPr>
        <p:spPr>
          <a:xfrm>
            <a:off x="1210832" y="2428454"/>
            <a:ext cx="9560799" cy="1831850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457200" lvl="1" indent="0">
              <a:buNone/>
            </a:pPr>
            <a:r>
              <a:rPr lang="en-US" dirty="0" smtClean="0"/>
              <a:t>The </a:t>
            </a:r>
            <a:r>
              <a:rPr lang="en-US" dirty="0"/>
              <a:t>delegate reacts to user </a:t>
            </a:r>
            <a:r>
              <a:rPr lang="en-US" dirty="0" smtClean="0"/>
              <a:t>actions, provides permissions and observes what the table view is doing. Some examples:</a:t>
            </a:r>
            <a:endParaRPr lang="en-US" dirty="0" smtClean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Action - selection of the row</a:t>
            </a:r>
          </a:p>
          <a:p>
            <a:r>
              <a:rPr lang="en-US" dirty="0" smtClean="0"/>
              <a:t>	</a:t>
            </a:r>
            <a:r>
              <a:rPr lang="en-US" dirty="0" err="1" smtClean="0">
                <a:solidFill>
                  <a:schemeClr val="accent1"/>
                </a:solidFill>
              </a:rPr>
              <a:t>func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tableView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tableView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UITableView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didSelectRowAt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  <a:p>
            <a:pPr lvl="1"/>
            <a:r>
              <a:rPr lang="en-US" dirty="0" smtClean="0"/>
              <a:t>Permission </a:t>
            </a:r>
            <a:r>
              <a:rPr lang="mr-IN" dirty="0" smtClean="0"/>
              <a:t>–</a:t>
            </a:r>
            <a:r>
              <a:rPr lang="en-US" dirty="0" smtClean="0"/>
              <a:t> editing the row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	</a:t>
            </a:r>
            <a:r>
              <a:rPr lang="en-US" dirty="0" err="1" smtClean="0">
                <a:solidFill>
                  <a:schemeClr val="accent1"/>
                </a:solidFill>
              </a:rPr>
              <a:t>func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tableView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tableView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UITableView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canEditRowAt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) -&gt; Bool </a:t>
            </a:r>
          </a:p>
          <a:p>
            <a:pPr lvl="1"/>
            <a:r>
              <a:rPr lang="en-US" dirty="0" smtClean="0"/>
              <a:t>Observation </a:t>
            </a:r>
            <a:r>
              <a:rPr lang="mr-IN" dirty="0" smtClean="0"/>
              <a:t>–</a:t>
            </a:r>
            <a:r>
              <a:rPr lang="en-US" dirty="0" smtClean="0"/>
              <a:t> the row is no more highlighted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tableView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tableView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UITableView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didUnhighlightRowAt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) 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9327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654241"/>
            <a:ext cx="9831977" cy="424732"/>
          </a:xfrm>
        </p:spPr>
        <p:txBody>
          <a:bodyPr/>
          <a:lstStyle/>
          <a:p>
            <a:r>
              <a:rPr lang="en-US" dirty="0" smtClean="0"/>
              <a:t>Model for </a:t>
            </a:r>
            <a:r>
              <a:rPr lang="en-US" dirty="0" err="1" smtClean="0"/>
              <a:t>tableview</a:t>
            </a:r>
            <a:r>
              <a:rPr lang="en-US" dirty="0" smtClean="0"/>
              <a:t> - HINTS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4294967295"/>
          </p:nvPr>
        </p:nvSpPr>
        <p:spPr>
          <a:xfrm>
            <a:off x="1210833" y="2273006"/>
            <a:ext cx="9560799" cy="2957362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lvl="1"/>
            <a:r>
              <a:rPr lang="en-US" dirty="0" smtClean="0"/>
              <a:t>Organize your model as multidimensional (2D) array  </a:t>
            </a:r>
            <a:r>
              <a:rPr lang="en-US" dirty="0" err="1" smtClean="0">
                <a:solidFill>
                  <a:schemeClr val="accent1"/>
                </a:solidFill>
              </a:rPr>
              <a:t>tableModel</a:t>
            </a:r>
            <a:r>
              <a:rPr lang="en-US" dirty="0" smtClean="0">
                <a:solidFill>
                  <a:schemeClr val="accent1"/>
                </a:solidFill>
              </a:rPr>
              <a:t>[</a:t>
            </a:r>
            <a:r>
              <a:rPr lang="en-US" dirty="0" err="1" smtClean="0">
                <a:solidFill>
                  <a:schemeClr val="accent1"/>
                </a:solidFill>
              </a:rPr>
              <a:t>numberOfSections</a:t>
            </a:r>
            <a:r>
              <a:rPr lang="en-US" dirty="0" smtClean="0">
                <a:solidFill>
                  <a:schemeClr val="accent1"/>
                </a:solidFill>
              </a:rPr>
              <a:t>][</a:t>
            </a:r>
            <a:r>
              <a:rPr lang="en-US" dirty="0" err="1" smtClean="0">
                <a:solidFill>
                  <a:schemeClr val="accent1"/>
                </a:solidFill>
              </a:rPr>
              <a:t>numberOfRows</a:t>
            </a:r>
            <a:r>
              <a:rPr lang="en-US" dirty="0" smtClean="0">
                <a:solidFill>
                  <a:schemeClr val="accent1"/>
                </a:solidFill>
              </a:rPr>
              <a:t>]. </a:t>
            </a:r>
          </a:p>
          <a:p>
            <a:pPr lvl="1"/>
            <a:r>
              <a:rPr lang="en-US" dirty="0" smtClean="0"/>
              <a:t>Now, </a:t>
            </a:r>
            <a:r>
              <a:rPr lang="en-US" dirty="0" err="1" smtClean="0"/>
              <a:t>datasources</a:t>
            </a:r>
            <a:r>
              <a:rPr lang="en-US" dirty="0" smtClean="0"/>
              <a:t>  are simply: </a:t>
            </a:r>
          </a:p>
          <a:p>
            <a:pPr lvl="2"/>
            <a:r>
              <a:rPr lang="en-US" dirty="0" smtClean="0"/>
              <a:t>Number of section </a:t>
            </a:r>
            <a:r>
              <a:rPr lang="en-US" dirty="0" smtClean="0">
                <a:solidFill>
                  <a:schemeClr val="accent1"/>
                </a:solidFill>
              </a:rPr>
              <a:t>- </a:t>
            </a:r>
            <a:r>
              <a:rPr lang="en-US" dirty="0" err="1" smtClean="0">
                <a:solidFill>
                  <a:schemeClr val="accent1"/>
                </a:solidFill>
              </a:rPr>
              <a:t>tableModel.count</a:t>
            </a:r>
            <a:endParaRPr lang="en-US" dirty="0" smtClean="0">
              <a:solidFill>
                <a:schemeClr val="accent1"/>
              </a:solidFill>
            </a:endParaRPr>
          </a:p>
          <a:p>
            <a:pPr lvl="2"/>
            <a:r>
              <a:rPr lang="en-US" dirty="0" smtClean="0"/>
              <a:t>Number of rows in section </a:t>
            </a:r>
            <a:r>
              <a:rPr lang="en-US" dirty="0">
                <a:solidFill>
                  <a:schemeClr val="accent1"/>
                </a:solidFill>
              </a:rPr>
              <a:t>m</a:t>
            </a:r>
            <a:r>
              <a:rPr lang="en-US" dirty="0" smtClean="0"/>
              <a:t> 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tableModel</a:t>
            </a:r>
            <a:r>
              <a:rPr lang="en-US" dirty="0" smtClean="0">
                <a:solidFill>
                  <a:schemeClr val="accent1"/>
                </a:solidFill>
              </a:rPr>
              <a:t>[m].count</a:t>
            </a:r>
          </a:p>
          <a:p>
            <a:pPr lvl="2"/>
            <a:r>
              <a:rPr lang="en-US" dirty="0" smtClean="0"/>
              <a:t>Data for cell at row </a:t>
            </a:r>
            <a:r>
              <a:rPr lang="en-US" dirty="0" smtClean="0">
                <a:solidFill>
                  <a:schemeClr val="accent1"/>
                </a:solidFill>
              </a:rPr>
              <a:t>k</a:t>
            </a:r>
            <a:r>
              <a:rPr lang="en-US" dirty="0" smtClean="0"/>
              <a:t> in given section </a:t>
            </a:r>
            <a:r>
              <a:rPr lang="en-US" dirty="0" smtClean="0">
                <a:solidFill>
                  <a:schemeClr val="accent1"/>
                </a:solidFill>
              </a:rPr>
              <a:t>m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tableModel</a:t>
            </a:r>
            <a:r>
              <a:rPr lang="en-US" dirty="0" smtClean="0">
                <a:solidFill>
                  <a:schemeClr val="accent1"/>
                </a:solidFill>
              </a:rPr>
              <a:t>[m][k]</a:t>
            </a:r>
          </a:p>
          <a:p>
            <a:pPr lvl="1"/>
            <a:r>
              <a:rPr lang="en-US" dirty="0"/>
              <a:t>If some </a:t>
            </a:r>
            <a:r>
              <a:rPr lang="en-US" dirty="0" smtClean="0"/>
              <a:t>section of the model </a:t>
            </a:r>
            <a:r>
              <a:rPr lang="en-US" dirty="0"/>
              <a:t>is </a:t>
            </a:r>
            <a:r>
              <a:rPr lang="en-US" dirty="0">
                <a:solidFill>
                  <a:schemeClr val="accent1"/>
                </a:solidFill>
              </a:rPr>
              <a:t>empty</a:t>
            </a:r>
            <a:r>
              <a:rPr lang="en-US" dirty="0"/>
              <a:t>, don’t hesitate to </a:t>
            </a:r>
            <a:r>
              <a:rPr lang="en-US" dirty="0">
                <a:solidFill>
                  <a:schemeClr val="accent1"/>
                </a:solidFill>
              </a:rPr>
              <a:t>leave</a:t>
            </a:r>
            <a:r>
              <a:rPr lang="en-US" dirty="0"/>
              <a:t> that </a:t>
            </a:r>
            <a:r>
              <a:rPr lang="en-US" dirty="0">
                <a:solidFill>
                  <a:schemeClr val="accent1"/>
                </a:solidFill>
              </a:rPr>
              <a:t>empty array </a:t>
            </a:r>
            <a:r>
              <a:rPr lang="en-US" dirty="0"/>
              <a:t>in the 2D array. </a:t>
            </a:r>
            <a:r>
              <a:rPr lang="en-US" dirty="0" smtClean="0"/>
              <a:t>Don’t worry, </a:t>
            </a:r>
            <a:r>
              <a:rPr lang="en-US" dirty="0"/>
              <a:t>your </a:t>
            </a:r>
            <a:r>
              <a:rPr lang="en-US" dirty="0" err="1" smtClean="0"/>
              <a:t>datasources</a:t>
            </a:r>
            <a:r>
              <a:rPr lang="en-US" dirty="0" smtClean="0"/>
              <a:t> will be still </a:t>
            </a:r>
            <a:r>
              <a:rPr lang="en-US" dirty="0"/>
              <a:t>working </a:t>
            </a:r>
            <a:r>
              <a:rPr lang="en-US" dirty="0" smtClean="0"/>
              <a:t>great. </a:t>
            </a:r>
          </a:p>
          <a:p>
            <a:pPr lvl="1"/>
            <a:r>
              <a:rPr lang="en-US" dirty="0" smtClean="0"/>
              <a:t>If we go further this way, titles for section headers (footers) can be also modeled as arrays </a:t>
            </a:r>
            <a:r>
              <a:rPr lang="en-US" dirty="0" err="1" smtClean="0">
                <a:solidFill>
                  <a:schemeClr val="accent1"/>
                </a:solidFill>
              </a:rPr>
              <a:t>sectionHeaders</a:t>
            </a:r>
            <a:r>
              <a:rPr lang="en-US" dirty="0" smtClean="0">
                <a:solidFill>
                  <a:schemeClr val="accent1"/>
                </a:solidFill>
              </a:rPr>
              <a:t>[</a:t>
            </a:r>
            <a:r>
              <a:rPr lang="en-US" dirty="0" err="1" smtClean="0">
                <a:solidFill>
                  <a:schemeClr val="accent1"/>
                </a:solidFill>
              </a:rPr>
              <a:t>numberOfSections</a:t>
            </a:r>
            <a:r>
              <a:rPr lang="en-US" dirty="0" smtClean="0">
                <a:solidFill>
                  <a:schemeClr val="accent1"/>
                </a:solidFill>
              </a:rPr>
              <a:t>]</a:t>
            </a:r>
            <a:r>
              <a:rPr lang="en-US" dirty="0" smtClean="0"/>
              <a:t>.  </a:t>
            </a:r>
            <a:endParaRPr lang="en-US" dirty="0" smtClean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When the model is changed, all we need is to call </a:t>
            </a:r>
            <a:r>
              <a:rPr lang="en-US" dirty="0" err="1" smtClean="0"/>
              <a:t>UITableView’s</a:t>
            </a:r>
            <a:r>
              <a:rPr lang="en-US" dirty="0" smtClean="0"/>
              <a:t> method </a:t>
            </a:r>
            <a:r>
              <a:rPr lang="en-US" dirty="0" err="1" smtClean="0">
                <a:solidFill>
                  <a:schemeClr val="accent1"/>
                </a:solidFill>
              </a:rPr>
              <a:t>reloadData</a:t>
            </a:r>
            <a:r>
              <a:rPr lang="en-US" dirty="0" smtClean="0">
                <a:solidFill>
                  <a:schemeClr val="accent1"/>
                </a:solidFill>
              </a:rPr>
              <a:t>()</a:t>
            </a:r>
          </a:p>
          <a:p>
            <a:pPr lvl="2"/>
            <a:r>
              <a:rPr lang="en-US" dirty="0" smtClean="0"/>
              <a:t>It causes to call all three mandatory </a:t>
            </a:r>
            <a:r>
              <a:rPr lang="en-US" dirty="0" err="1" smtClean="0"/>
              <a:t>datasources</a:t>
            </a:r>
            <a:r>
              <a:rPr lang="en-US" dirty="0" smtClean="0"/>
              <a:t> (</a:t>
            </a:r>
            <a:r>
              <a:rPr lang="en-US" dirty="0" err="1" smtClean="0"/>
              <a:t>numberOfSection</a:t>
            </a:r>
            <a:r>
              <a:rPr lang="en-US" dirty="0" smtClean="0"/>
              <a:t>, </a:t>
            </a:r>
            <a:r>
              <a:rPr lang="en-US" dirty="0" err="1" smtClean="0"/>
              <a:t>numberOfRowsInSection</a:t>
            </a:r>
            <a:r>
              <a:rPr lang="en-US" dirty="0" smtClean="0">
                <a:solidFill>
                  <a:schemeClr val="accent1"/>
                </a:solidFill>
              </a:rPr>
              <a:t>, </a:t>
            </a:r>
            <a:r>
              <a:rPr lang="en-US" dirty="0" err="1" smtClean="0"/>
              <a:t>cellForRowAtIndexPath</a:t>
            </a:r>
            <a:r>
              <a:rPr lang="en-US" dirty="0" smtClean="0"/>
              <a:t>).</a:t>
            </a:r>
          </a:p>
          <a:p>
            <a:pPr lvl="2"/>
            <a:r>
              <a:rPr lang="en-US" dirty="0" smtClean="0"/>
              <a:t>If only a part of the model changes light-weight solution is to reload only certain cells - </a:t>
            </a:r>
            <a:r>
              <a:rPr lang="en-US" dirty="0" err="1" smtClean="0">
                <a:solidFill>
                  <a:schemeClr val="accent1"/>
                </a:solidFill>
              </a:rPr>
              <a:t>reloadRowsAtIndexPaths</a:t>
            </a:r>
            <a:r>
              <a:rPr lang="en-US" dirty="0" smtClean="0">
                <a:solidFill>
                  <a:schemeClr val="accent1"/>
                </a:solidFill>
              </a:rPr>
              <a:t>(</a:t>
            </a:r>
            <a:r>
              <a:rPr lang="mr-IN" dirty="0" smtClean="0">
                <a:solidFill>
                  <a:schemeClr val="accent1"/>
                </a:solidFill>
              </a:rPr>
              <a:t>…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14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/>
              <a:t>EXAMPLE 4</a:t>
            </a:r>
          </a:p>
        </p:txBody>
      </p:sp>
      <p:sp>
        <p:nvSpPr>
          <p:cNvPr id="11" name="Content Placeholder 12"/>
          <p:cNvSpPr>
            <a:spLocks noGrp="1"/>
          </p:cNvSpPr>
          <p:nvPr>
            <p:ph idx="19"/>
          </p:nvPr>
        </p:nvSpPr>
        <p:spPr>
          <a:xfrm>
            <a:off x="1210832" y="2613610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FINANCE app</a:t>
            </a:r>
          </a:p>
        </p:txBody>
      </p:sp>
    </p:spTree>
    <p:extLst>
      <p:ext uri="{BB962C8B-B14F-4D97-AF65-F5344CB8AC3E}">
        <p14:creationId xmlns:p14="http://schemas.microsoft.com/office/powerpoint/2010/main" val="42636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INTRODUCTION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/>
              <a:t>NAVIGATION View controller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Split view controller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/>
              <a:t>T</a:t>
            </a:r>
            <a:r>
              <a:rPr lang="en-US" dirty="0" smtClean="0"/>
              <a:t>ab bar controller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Table view controller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Collection view controller</a:t>
            </a:r>
          </a:p>
          <a:p>
            <a:r>
              <a:rPr lang="en-US" dirty="0"/>
              <a:t>Page view controller</a:t>
            </a:r>
            <a:endParaRPr lang="en-GB" dirty="0"/>
          </a:p>
          <a:p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88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NAVIGATION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What is </a:t>
            </a:r>
            <a:r>
              <a:rPr lang="en-US" dirty="0" smtClean="0"/>
              <a:t>NAVIGAION VIEW CONTROLLER?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 smtClean="0"/>
              <a:t>Why DO we need IT?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18690" y="3227592"/>
            <a:ext cx="9831977" cy="424732"/>
          </a:xfrm>
          <a:prstGeom prst="rect">
            <a:avLst/>
          </a:prstGeom>
        </p:spPr>
        <p:txBody>
          <a:bodyPr vert="horz" lIns="0" tIns="45720" rIns="91440" bIns="45720" rtlCol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None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 typeface="Arial" panose="020B0604020202020204" pitchFamily="34" charset="0"/>
              <a:buChar char="•"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-"/>
              <a:defRPr sz="15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What are the benefits of using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1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collection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What is </a:t>
            </a:r>
            <a:r>
              <a:rPr lang="en-US" dirty="0" smtClean="0"/>
              <a:t>Collection VIEW CONTROLLER?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 smtClean="0"/>
              <a:t>Why DO we need IT?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18690" y="3227592"/>
            <a:ext cx="9831977" cy="424732"/>
          </a:xfrm>
          <a:prstGeom prst="rect">
            <a:avLst/>
          </a:prstGeom>
        </p:spPr>
        <p:txBody>
          <a:bodyPr vert="horz" lIns="0" tIns="45720" rIns="91440" bIns="45720" rtlCol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None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 typeface="Arial" panose="020B0604020202020204" pitchFamily="34" charset="0"/>
              <a:buChar char="•"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-"/>
              <a:defRPr sz="15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What are the benefits of using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269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COLLECTION View </a:t>
            </a:r>
            <a:r>
              <a:rPr lang="en-US" dirty="0"/>
              <a:t>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218690" y="1848518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concept of </a:t>
            </a:r>
            <a:r>
              <a:rPr lang="en-US" dirty="0" smtClean="0"/>
              <a:t>COLLECTION View controller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22"/>
          </p:nvPr>
        </p:nvSpPr>
        <p:spPr>
          <a:xfrm>
            <a:off x="1218690" y="2795666"/>
            <a:ext cx="9831977" cy="1766179"/>
          </a:xfrm>
        </p:spPr>
        <p:txBody>
          <a:bodyPr/>
          <a:lstStyle/>
          <a:p>
            <a:pPr lvl="0"/>
            <a:r>
              <a:rPr lang="en-US" dirty="0" smtClean="0"/>
              <a:t>Collection view controller is responsible for managing a collection view (</a:t>
            </a:r>
            <a:r>
              <a:rPr lang="en-US" dirty="0" err="1" smtClean="0"/>
              <a:t>UICollectionView</a:t>
            </a:r>
            <a:r>
              <a:rPr lang="en-US" dirty="0" smtClean="0"/>
              <a:t>).</a:t>
            </a:r>
          </a:p>
          <a:p>
            <a:r>
              <a:rPr lang="en-US" dirty="0" smtClean="0"/>
              <a:t>Collection view is a </a:t>
            </a:r>
            <a:r>
              <a:rPr lang="en-US" dirty="0" err="1" smtClean="0"/>
              <a:t>UIView</a:t>
            </a:r>
            <a:r>
              <a:rPr lang="en-US" dirty="0" smtClean="0"/>
              <a:t> element used for displaying and editing a set of items presented in a grid form.</a:t>
            </a:r>
            <a:endParaRPr lang="en-US" dirty="0"/>
          </a:p>
          <a:p>
            <a:pPr lvl="0"/>
            <a:r>
              <a:rPr lang="en-US" dirty="0" smtClean="0"/>
              <a:t>It allow us to easily manage large datasets in the user friendly and iOS native style.</a:t>
            </a:r>
          </a:p>
        </p:txBody>
      </p:sp>
    </p:spTree>
    <p:extLst>
      <p:ext uri="{BB962C8B-B14F-4D97-AF65-F5344CB8AC3E}">
        <p14:creationId xmlns:p14="http://schemas.microsoft.com/office/powerpoint/2010/main" val="114113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Collection View </a:t>
            </a:r>
            <a:r>
              <a:rPr lang="en-US" dirty="0"/>
              <a:t>Controller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040" y="1764485"/>
            <a:ext cx="2270276" cy="402973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803" y="1747231"/>
            <a:ext cx="2234562" cy="40053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2992" y="1764485"/>
            <a:ext cx="2270275" cy="4029739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9383169" y="2570822"/>
            <a:ext cx="562088" cy="447052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ular Callout 31"/>
          <p:cNvSpPr/>
          <p:nvPr/>
        </p:nvSpPr>
        <p:spPr>
          <a:xfrm>
            <a:off x="10817713" y="1925647"/>
            <a:ext cx="876603" cy="270568"/>
          </a:xfrm>
          <a:prstGeom prst="wedgeRoundRectCallout">
            <a:avLst>
              <a:gd name="adj1" fmla="val -168100"/>
              <a:gd name="adj2" fmla="val 24288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Collection view cell</a:t>
            </a:r>
          </a:p>
        </p:txBody>
      </p:sp>
      <p:sp>
        <p:nvSpPr>
          <p:cNvPr id="24" name="Rounded Rectangular Callout 23"/>
          <p:cNvSpPr/>
          <p:nvPr/>
        </p:nvSpPr>
        <p:spPr>
          <a:xfrm>
            <a:off x="3761432" y="1790363"/>
            <a:ext cx="876603" cy="270568"/>
          </a:xfrm>
          <a:prstGeom prst="wedgeRoundRectCallout">
            <a:avLst>
              <a:gd name="adj1" fmla="val 70170"/>
              <a:gd name="adj2" fmla="val 47767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Section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245288" y="3586846"/>
            <a:ext cx="2268354" cy="426889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232804" y="1764484"/>
            <a:ext cx="2234181" cy="402973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4737223" y="1764483"/>
            <a:ext cx="2258092" cy="402973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252991" y="1764482"/>
            <a:ext cx="2270276" cy="402973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4736587" y="2852928"/>
            <a:ext cx="2268354" cy="1092204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ular Callout 24"/>
          <p:cNvSpPr/>
          <p:nvPr/>
        </p:nvSpPr>
        <p:spPr>
          <a:xfrm>
            <a:off x="7038770" y="2597859"/>
            <a:ext cx="1170767" cy="510137"/>
          </a:xfrm>
          <a:prstGeom prst="wedgeRoundRectCallout">
            <a:avLst>
              <a:gd name="adj1" fmla="val 59752"/>
              <a:gd name="adj2" fmla="val 16049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Header </a:t>
            </a:r>
            <a:r>
              <a:rPr lang="mr-IN" sz="900" dirty="0" smtClean="0"/>
              <a:t>–</a:t>
            </a:r>
            <a:r>
              <a:rPr lang="en-US" sz="900" dirty="0" smtClean="0"/>
              <a:t> supplementary element</a:t>
            </a:r>
          </a:p>
        </p:txBody>
      </p:sp>
    </p:spTree>
    <p:extLst>
      <p:ext uri="{BB962C8B-B14F-4D97-AF65-F5344CB8AC3E}">
        <p14:creationId xmlns:p14="http://schemas.microsoft.com/office/powerpoint/2010/main" val="1624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Collection </a:t>
            </a:r>
            <a:r>
              <a:rPr lang="en-US" dirty="0"/>
              <a:t>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654241"/>
            <a:ext cx="9831977" cy="424732"/>
          </a:xfrm>
        </p:spPr>
        <p:txBody>
          <a:bodyPr/>
          <a:lstStyle/>
          <a:p>
            <a:r>
              <a:rPr lang="en-US" dirty="0" err="1" smtClean="0"/>
              <a:t>UICollectionview</a:t>
            </a:r>
            <a:r>
              <a:rPr lang="en-US" dirty="0" smtClean="0"/>
              <a:t> </a:t>
            </a:r>
            <a:r>
              <a:rPr lang="en-US" dirty="0" err="1" smtClean="0"/>
              <a:t>DAtasource</a:t>
            </a:r>
            <a:endParaRPr lang="en-US" dirty="0" smtClean="0"/>
          </a:p>
        </p:txBody>
      </p:sp>
      <p:sp>
        <p:nvSpPr>
          <p:cNvPr id="10" name="Content Placeholder 2"/>
          <p:cNvSpPr>
            <a:spLocks noGrp="1"/>
          </p:cNvSpPr>
          <p:nvPr>
            <p:ph idx="4294967295"/>
          </p:nvPr>
        </p:nvSpPr>
        <p:spPr>
          <a:xfrm>
            <a:off x="1210832" y="2428454"/>
            <a:ext cx="9560799" cy="1831850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457200" lvl="1" indent="0">
              <a:buNone/>
            </a:pPr>
            <a:r>
              <a:rPr lang="en-US" dirty="0" smtClean="0"/>
              <a:t>There are three important methods in the </a:t>
            </a:r>
            <a:r>
              <a:rPr lang="en-US" dirty="0" err="1" smtClean="0"/>
              <a:t>datasource</a:t>
            </a:r>
            <a:r>
              <a:rPr lang="en-US" dirty="0" smtClean="0"/>
              <a:t> protocol that provide us:</a:t>
            </a:r>
            <a:endParaRPr lang="en-US" dirty="0" smtClean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The number of section (default is one)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numberOfSections</a:t>
            </a:r>
            <a:r>
              <a:rPr lang="en-US" dirty="0">
                <a:solidFill>
                  <a:schemeClr val="accent1"/>
                </a:solidFill>
              </a:rPr>
              <a:t>(in </a:t>
            </a:r>
            <a:r>
              <a:rPr lang="en-US" dirty="0" err="1">
                <a:solidFill>
                  <a:schemeClr val="accent1"/>
                </a:solidFill>
              </a:rPr>
              <a:t>collectionView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UICollectionView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err="1" smtClean="0">
                <a:solidFill>
                  <a:schemeClr val="accent1"/>
                </a:solidFill>
              </a:rPr>
              <a:t>Int</a:t>
            </a:r>
            <a:endParaRPr lang="en-US" dirty="0" smtClean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The number of items in section in the collection</a:t>
            </a:r>
          </a:p>
          <a:p>
            <a:r>
              <a:rPr lang="en-US" dirty="0" smtClean="0"/>
              <a:t>	</a:t>
            </a:r>
            <a:r>
              <a:rPr lang="en-US" dirty="0" err="1" smtClean="0">
                <a:solidFill>
                  <a:schemeClr val="accent1"/>
                </a:solidFill>
              </a:rPr>
              <a:t>func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collectionView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collectionView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UICollectionView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numberOfItemsInSection</a:t>
            </a:r>
            <a:r>
              <a:rPr lang="en-US" dirty="0">
                <a:solidFill>
                  <a:schemeClr val="accent1"/>
                </a:solidFill>
              </a:rPr>
              <a:t> section: </a:t>
            </a:r>
            <a:r>
              <a:rPr lang="en-US" dirty="0" err="1">
                <a:solidFill>
                  <a:schemeClr val="accent1"/>
                </a:solidFill>
              </a:rPr>
              <a:t>Int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err="1">
                <a:solidFill>
                  <a:schemeClr val="accent1"/>
                </a:solidFill>
              </a:rPr>
              <a:t>Int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UIView</a:t>
            </a:r>
            <a:r>
              <a:rPr lang="en-US" dirty="0" smtClean="0"/>
              <a:t> to use to draw each cell 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collectionView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collectionView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UICollectionView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cellForItemAt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err="1">
                <a:solidFill>
                  <a:schemeClr val="accent1"/>
                </a:solidFill>
              </a:rPr>
              <a:t>UICollectionViewCell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65778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collection </a:t>
            </a:r>
            <a:r>
              <a:rPr lang="en-US" dirty="0"/>
              <a:t>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654241"/>
            <a:ext cx="9831977" cy="424732"/>
          </a:xfrm>
        </p:spPr>
        <p:txBody>
          <a:bodyPr/>
          <a:lstStyle/>
          <a:p>
            <a:r>
              <a:rPr lang="en-US" dirty="0" err="1" smtClean="0"/>
              <a:t>UICollectionview</a:t>
            </a:r>
            <a:r>
              <a:rPr lang="en-US" dirty="0" smtClean="0"/>
              <a:t> Delegate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4294967295"/>
          </p:nvPr>
        </p:nvSpPr>
        <p:spPr>
          <a:xfrm>
            <a:off x="1210832" y="2428454"/>
            <a:ext cx="9560799" cy="1831850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457200" lvl="1" indent="0">
              <a:buNone/>
            </a:pPr>
            <a:r>
              <a:rPr lang="en-US" dirty="0" smtClean="0"/>
              <a:t>The </a:t>
            </a:r>
            <a:r>
              <a:rPr lang="en-US" dirty="0"/>
              <a:t>delegate reacts to user </a:t>
            </a:r>
            <a:r>
              <a:rPr lang="en-US" dirty="0" smtClean="0"/>
              <a:t>actions, provides permissions and observes what the collection view is doing. Some examples:</a:t>
            </a:r>
            <a:endParaRPr lang="en-US" dirty="0" smtClean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Action - selection of the item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collectionView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collectionView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UICollectionView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didSelectItemAt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  <a:p>
            <a:pPr lvl="1"/>
            <a:r>
              <a:rPr lang="en-US" dirty="0" smtClean="0"/>
              <a:t>Permission </a:t>
            </a:r>
            <a:r>
              <a:rPr lang="mr-IN" dirty="0" smtClean="0"/>
              <a:t>–</a:t>
            </a:r>
            <a:r>
              <a:rPr lang="en-US" dirty="0" smtClean="0"/>
              <a:t> selection of the item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collectionView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collectionView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UICollectionView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 smtClean="0">
                <a:solidFill>
                  <a:schemeClr val="accent1"/>
                </a:solidFill>
              </a:rPr>
              <a:t>shouldSelectItemAt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smtClean="0">
                <a:solidFill>
                  <a:schemeClr val="accent1"/>
                </a:solidFill>
              </a:rPr>
              <a:t>Bool</a:t>
            </a:r>
            <a:endParaRPr lang="en-US" dirty="0" smtClean="0"/>
          </a:p>
          <a:p>
            <a:pPr lvl="1"/>
            <a:r>
              <a:rPr lang="en-US" dirty="0" smtClean="0"/>
              <a:t>Observation </a:t>
            </a:r>
            <a:r>
              <a:rPr lang="mr-IN" dirty="0" smtClean="0"/>
              <a:t>–</a:t>
            </a:r>
            <a:r>
              <a:rPr lang="en-US" dirty="0" smtClean="0"/>
              <a:t> the item is no more highlighted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collectionView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collectionView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UICollectionView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didUnhighlightItemAt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IndexPath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1781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collection </a:t>
            </a:r>
            <a:r>
              <a:rPr lang="en-US" dirty="0"/>
              <a:t>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654241"/>
            <a:ext cx="9831977" cy="424732"/>
          </a:xfrm>
        </p:spPr>
        <p:txBody>
          <a:bodyPr/>
          <a:lstStyle/>
          <a:p>
            <a:r>
              <a:rPr lang="en-US" dirty="0" err="1" smtClean="0"/>
              <a:t>UICollectionview</a:t>
            </a:r>
            <a:r>
              <a:rPr lang="en-US" dirty="0" smtClean="0"/>
              <a:t> layout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4294967295"/>
          </p:nvPr>
        </p:nvSpPr>
        <p:spPr>
          <a:xfrm>
            <a:off x="1210832" y="2428454"/>
            <a:ext cx="9560799" cy="1604532"/>
          </a:xfrm>
          <a:prstGeom prst="rect">
            <a:avLst/>
          </a:prstGeom>
        </p:spPr>
        <p:txBody>
          <a:bodyPr>
            <a:normAutofit/>
          </a:bodyPr>
          <a:lstStyle/>
          <a:p>
            <a:pPr lvl="1"/>
            <a:r>
              <a:rPr lang="en-US" dirty="0" smtClean="0"/>
              <a:t>Collection </a:t>
            </a:r>
            <a:r>
              <a:rPr lang="en-US" dirty="0"/>
              <a:t>view has a layout object which is responsible for the size, position and several other attributes of the content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Layout </a:t>
            </a:r>
            <a:r>
              <a:rPr lang="en-US" dirty="0"/>
              <a:t>objects are subclasses of </a:t>
            </a:r>
            <a:r>
              <a:rPr lang="en-US" dirty="0" err="1">
                <a:solidFill>
                  <a:schemeClr val="accent1"/>
                </a:solidFill>
              </a:rPr>
              <a:t>UICollectionViewLayout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dirty="0" err="1" smtClean="0"/>
              <a:t>UICollectionViewLayout</a:t>
            </a:r>
            <a:r>
              <a:rPr lang="en-US" dirty="0"/>
              <a:t> </a:t>
            </a:r>
            <a:r>
              <a:rPr lang="en-US" dirty="0" smtClean="0"/>
              <a:t>can be </a:t>
            </a:r>
            <a:r>
              <a:rPr lang="en-US" dirty="0" err="1" smtClean="0"/>
              <a:t>subclassed</a:t>
            </a:r>
            <a:r>
              <a:rPr lang="en-US" dirty="0" smtClean="0"/>
              <a:t> in order to </a:t>
            </a:r>
            <a:r>
              <a:rPr lang="en-US" dirty="0"/>
              <a:t>create </a:t>
            </a:r>
            <a:r>
              <a:rPr lang="en-US" dirty="0" smtClean="0"/>
              <a:t>custom </a:t>
            </a:r>
            <a:r>
              <a:rPr lang="en-US" dirty="0"/>
              <a:t>layouts, but Apple has </a:t>
            </a:r>
            <a:r>
              <a:rPr lang="en-US" dirty="0" smtClean="0"/>
              <a:t>provided a </a:t>
            </a:r>
            <a:r>
              <a:rPr lang="en-US" dirty="0"/>
              <a:t>basic “flow-based” layout called </a:t>
            </a:r>
            <a:r>
              <a:rPr lang="en-US" dirty="0" err="1">
                <a:solidFill>
                  <a:schemeClr val="accent1"/>
                </a:solidFill>
              </a:rPr>
              <a:t>UICollectionViewFlowLayout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15801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collection </a:t>
            </a:r>
            <a:r>
              <a:rPr lang="en-US" dirty="0"/>
              <a:t>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654241"/>
            <a:ext cx="9831977" cy="424732"/>
          </a:xfrm>
        </p:spPr>
        <p:txBody>
          <a:bodyPr/>
          <a:lstStyle/>
          <a:p>
            <a:r>
              <a:rPr lang="en-US" dirty="0" err="1" smtClean="0"/>
              <a:t>UICollectionview</a:t>
            </a:r>
            <a:r>
              <a:rPr lang="en-US" dirty="0" smtClean="0"/>
              <a:t> FLOW layout </a:t>
            </a:r>
            <a:r>
              <a:rPr lang="en-US" dirty="0" err="1" smtClean="0"/>
              <a:t>deletage</a:t>
            </a:r>
            <a:endParaRPr lang="en-US" dirty="0" smtClean="0"/>
          </a:p>
        </p:txBody>
      </p:sp>
      <p:sp>
        <p:nvSpPr>
          <p:cNvPr id="10" name="Content Placeholder 2"/>
          <p:cNvSpPr>
            <a:spLocks noGrp="1"/>
          </p:cNvSpPr>
          <p:nvPr>
            <p:ph idx="4294967295"/>
          </p:nvPr>
        </p:nvSpPr>
        <p:spPr>
          <a:xfrm>
            <a:off x="779646" y="2428453"/>
            <a:ext cx="10664792" cy="34140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We can tweak a flow layout appearance by implementing </a:t>
            </a:r>
            <a:r>
              <a:rPr lang="en-US" dirty="0" err="1" smtClean="0">
                <a:solidFill>
                  <a:schemeClr val="accent1"/>
                </a:solidFill>
              </a:rPr>
              <a:t>UICollectionViewDelegateFlowLayout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en-US" dirty="0" smtClean="0"/>
              <a:t> protocol:</a:t>
            </a:r>
          </a:p>
          <a:p>
            <a:pPr lvl="1"/>
            <a:r>
              <a:rPr lang="en-US" dirty="0" smtClean="0"/>
              <a:t>Size of the item</a:t>
            </a:r>
          </a:p>
          <a:p>
            <a:pPr lvl="2"/>
            <a:r>
              <a:rPr lang="en-US" dirty="0" err="1" smtClean="0">
                <a:solidFill>
                  <a:schemeClr val="accent1"/>
                </a:solidFill>
              </a:rPr>
              <a:t>func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collectionView</a:t>
            </a:r>
            <a:r>
              <a:rPr lang="en-US" dirty="0" smtClean="0">
                <a:solidFill>
                  <a:schemeClr val="accent1"/>
                </a:solidFill>
              </a:rPr>
              <a:t>(_ </a:t>
            </a:r>
            <a:r>
              <a:rPr lang="en-US" dirty="0" err="1" smtClean="0">
                <a:solidFill>
                  <a:schemeClr val="accent1"/>
                </a:solidFill>
              </a:rPr>
              <a:t>collectionView</a:t>
            </a:r>
            <a:r>
              <a:rPr lang="en-US" dirty="0" smtClean="0">
                <a:solidFill>
                  <a:schemeClr val="accent1"/>
                </a:solidFill>
              </a:rPr>
              <a:t>: </a:t>
            </a:r>
            <a:r>
              <a:rPr lang="en-US" dirty="0" err="1" smtClean="0">
                <a:solidFill>
                  <a:schemeClr val="accent1"/>
                </a:solidFill>
              </a:rPr>
              <a:t>UICollectionView</a:t>
            </a:r>
            <a:r>
              <a:rPr lang="en-US" dirty="0" smtClean="0">
                <a:solidFill>
                  <a:schemeClr val="accent1"/>
                </a:solidFill>
              </a:rPr>
              <a:t>, layout </a:t>
            </a:r>
            <a:r>
              <a:rPr lang="en-US" dirty="0" err="1" smtClean="0">
                <a:solidFill>
                  <a:schemeClr val="accent1"/>
                </a:solidFill>
              </a:rPr>
              <a:t>collectionViewLayout</a:t>
            </a:r>
            <a:r>
              <a:rPr lang="en-US" dirty="0" smtClean="0">
                <a:solidFill>
                  <a:schemeClr val="accent1"/>
                </a:solidFill>
              </a:rPr>
              <a:t>: </a:t>
            </a:r>
            <a:r>
              <a:rPr lang="en-US" dirty="0" err="1" smtClean="0">
                <a:solidFill>
                  <a:schemeClr val="accent1"/>
                </a:solidFill>
              </a:rPr>
              <a:t>UICollectionViewLayout</a:t>
            </a:r>
            <a:r>
              <a:rPr lang="en-US" dirty="0" smtClean="0">
                <a:solidFill>
                  <a:schemeClr val="accent1"/>
                </a:solidFill>
              </a:rPr>
              <a:t>, </a:t>
            </a:r>
            <a:r>
              <a:rPr lang="en-US" dirty="0" err="1" smtClean="0">
                <a:solidFill>
                  <a:schemeClr val="accent1"/>
                </a:solidFill>
              </a:rPr>
              <a:t>sizeForItemAt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indexPath</a:t>
            </a:r>
            <a:r>
              <a:rPr lang="en-US" dirty="0" smtClean="0">
                <a:solidFill>
                  <a:schemeClr val="accent1"/>
                </a:solidFill>
              </a:rPr>
              <a:t>: </a:t>
            </a:r>
            <a:r>
              <a:rPr lang="en-US" dirty="0" err="1" smtClean="0">
                <a:solidFill>
                  <a:schemeClr val="accent1"/>
                </a:solidFill>
              </a:rPr>
              <a:t>IndexPath</a:t>
            </a:r>
            <a:r>
              <a:rPr lang="en-US" dirty="0" smtClean="0">
                <a:solidFill>
                  <a:schemeClr val="accent1"/>
                </a:solidFill>
              </a:rPr>
              <a:t>) -&gt; </a:t>
            </a:r>
            <a:r>
              <a:rPr lang="en-US" dirty="0" err="1" smtClean="0">
                <a:solidFill>
                  <a:schemeClr val="accent1"/>
                </a:solidFill>
              </a:rPr>
              <a:t>CGSize</a:t>
            </a:r>
            <a:endParaRPr lang="en-US" dirty="0" smtClean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Section insets </a:t>
            </a:r>
          </a:p>
          <a:p>
            <a:pPr lvl="2"/>
            <a:r>
              <a:rPr lang="en-US" dirty="0" err="1" smtClean="0">
                <a:solidFill>
                  <a:schemeClr val="accent1"/>
                </a:solidFill>
              </a:rPr>
              <a:t>func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collectionView</a:t>
            </a:r>
            <a:r>
              <a:rPr lang="en-US" dirty="0" smtClean="0">
                <a:solidFill>
                  <a:schemeClr val="accent1"/>
                </a:solidFill>
              </a:rPr>
              <a:t>(_ </a:t>
            </a:r>
            <a:r>
              <a:rPr lang="en-US" dirty="0" err="1" smtClean="0">
                <a:solidFill>
                  <a:schemeClr val="accent1"/>
                </a:solidFill>
              </a:rPr>
              <a:t>collectionView</a:t>
            </a:r>
            <a:r>
              <a:rPr lang="en-US" dirty="0" smtClean="0">
                <a:solidFill>
                  <a:schemeClr val="accent1"/>
                </a:solidFill>
              </a:rPr>
              <a:t>: </a:t>
            </a:r>
            <a:r>
              <a:rPr lang="en-US" dirty="0" err="1" smtClean="0">
                <a:solidFill>
                  <a:schemeClr val="accent1"/>
                </a:solidFill>
              </a:rPr>
              <a:t>UICollectionView</a:t>
            </a:r>
            <a:r>
              <a:rPr lang="en-US" dirty="0" smtClean="0">
                <a:solidFill>
                  <a:schemeClr val="accent1"/>
                </a:solidFill>
              </a:rPr>
              <a:t>, layout </a:t>
            </a:r>
            <a:r>
              <a:rPr lang="en-US" dirty="0" err="1" smtClean="0">
                <a:solidFill>
                  <a:schemeClr val="accent1"/>
                </a:solidFill>
              </a:rPr>
              <a:t>collectionViewLayout</a:t>
            </a:r>
            <a:r>
              <a:rPr lang="en-US" dirty="0" smtClean="0">
                <a:solidFill>
                  <a:schemeClr val="accent1"/>
                </a:solidFill>
              </a:rPr>
              <a:t>: </a:t>
            </a:r>
            <a:r>
              <a:rPr lang="en-US" dirty="0" err="1" smtClean="0">
                <a:solidFill>
                  <a:schemeClr val="accent1"/>
                </a:solidFill>
              </a:rPr>
              <a:t>UICollectionViewLayout</a:t>
            </a:r>
            <a:r>
              <a:rPr lang="en-US" dirty="0" smtClean="0">
                <a:solidFill>
                  <a:schemeClr val="accent1"/>
                </a:solidFill>
              </a:rPr>
              <a:t>, </a:t>
            </a:r>
            <a:r>
              <a:rPr lang="en-US" dirty="0" err="1" smtClean="0">
                <a:solidFill>
                  <a:schemeClr val="accent1"/>
                </a:solidFill>
              </a:rPr>
              <a:t>insetForSectionAt</a:t>
            </a:r>
            <a:r>
              <a:rPr lang="en-US" dirty="0" smtClean="0">
                <a:solidFill>
                  <a:schemeClr val="accent1"/>
                </a:solidFill>
              </a:rPr>
              <a:t> section: </a:t>
            </a:r>
            <a:r>
              <a:rPr lang="en-US" dirty="0" err="1" smtClean="0">
                <a:solidFill>
                  <a:schemeClr val="accent1"/>
                </a:solidFill>
              </a:rPr>
              <a:t>Int</a:t>
            </a:r>
            <a:r>
              <a:rPr lang="en-US" dirty="0" smtClean="0">
                <a:solidFill>
                  <a:schemeClr val="accent1"/>
                </a:solidFill>
              </a:rPr>
              <a:t>) -&gt; </a:t>
            </a:r>
            <a:r>
              <a:rPr lang="en-US" dirty="0" err="1" smtClean="0">
                <a:solidFill>
                  <a:schemeClr val="accent1"/>
                </a:solidFill>
              </a:rPr>
              <a:t>UIEdgeInsets</a:t>
            </a:r>
            <a:endParaRPr lang="en-US" dirty="0" smtClean="0">
              <a:solidFill>
                <a:schemeClr val="accent1"/>
              </a:solidFill>
            </a:endParaRPr>
          </a:p>
          <a:p>
            <a:pPr lvl="2"/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mr-IN" dirty="0" smtClean="0"/>
              <a:t>…</a:t>
            </a:r>
            <a:r>
              <a:rPr lang="en-US" dirty="0" smtClean="0"/>
              <a:t> and many more</a:t>
            </a:r>
          </a:p>
          <a:p>
            <a:pPr lvl="2"/>
            <a:endParaRPr lang="en-US" dirty="0" smtClean="0">
              <a:solidFill>
                <a:schemeClr val="accent1"/>
              </a:solidFill>
            </a:endParaRP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8737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INTRODUCTION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/>
              <a:t>NAVIGATION View controller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Split view controller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/>
              <a:t>T</a:t>
            </a:r>
            <a:r>
              <a:rPr lang="en-US" dirty="0" smtClean="0"/>
              <a:t>ab BAR controller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Table view controller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Collection view controller</a:t>
            </a:r>
          </a:p>
          <a:p>
            <a:r>
              <a:rPr lang="en-US" dirty="0">
                <a:solidFill>
                  <a:schemeClr val="accent1"/>
                </a:solidFill>
              </a:rPr>
              <a:t>Page view controller</a:t>
            </a:r>
            <a:endParaRPr lang="en-GB" dirty="0">
              <a:solidFill>
                <a:schemeClr val="accent1"/>
              </a:solidFill>
            </a:endParaRPr>
          </a:p>
          <a:p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01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What is </a:t>
            </a:r>
            <a:r>
              <a:rPr lang="en-US" dirty="0" smtClean="0"/>
              <a:t>PAGE VIEW CONTROLLER?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 smtClean="0"/>
              <a:t>Why DO we need IT?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18690" y="3227592"/>
            <a:ext cx="9831977" cy="424732"/>
          </a:xfrm>
          <a:prstGeom prst="rect">
            <a:avLst/>
          </a:prstGeom>
        </p:spPr>
        <p:txBody>
          <a:bodyPr vert="horz" lIns="0" tIns="45720" rIns="91440" bIns="45720" rtlCol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None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 typeface="Arial" panose="020B0604020202020204" pitchFamily="34" charset="0"/>
              <a:buChar char="•"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-"/>
              <a:defRPr sz="15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What are the benefits of using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64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PAge</a:t>
            </a:r>
            <a:r>
              <a:rPr lang="en-US" dirty="0" smtClean="0"/>
              <a:t> View </a:t>
            </a:r>
            <a:r>
              <a:rPr lang="en-US" dirty="0"/>
              <a:t>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218690" y="1848518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concept of </a:t>
            </a:r>
            <a:r>
              <a:rPr lang="en-US" dirty="0" smtClean="0"/>
              <a:t>PAGE View controller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22"/>
          </p:nvPr>
        </p:nvSpPr>
        <p:spPr>
          <a:xfrm>
            <a:off x="1218690" y="2795666"/>
            <a:ext cx="9831977" cy="1766179"/>
          </a:xfrm>
        </p:spPr>
        <p:txBody>
          <a:bodyPr/>
          <a:lstStyle/>
          <a:p>
            <a:pPr lvl="0"/>
            <a:r>
              <a:rPr lang="en-US" dirty="0" smtClean="0"/>
              <a:t>Page view controller is used to present content in a page-by-page manner.</a:t>
            </a:r>
          </a:p>
          <a:p>
            <a:r>
              <a:rPr lang="en-US" dirty="0"/>
              <a:t>It is well suited for presenting content that is accessed in a linear </a:t>
            </a:r>
            <a:r>
              <a:rPr lang="en-US" dirty="0" smtClean="0"/>
              <a:t>fashion (</a:t>
            </a:r>
            <a:r>
              <a:rPr lang="en-US" dirty="0" err="1" smtClean="0"/>
              <a:t>e.g.text</a:t>
            </a:r>
            <a:r>
              <a:rPr lang="en-US" dirty="0" smtClean="0"/>
              <a:t> </a:t>
            </a:r>
            <a:r>
              <a:rPr lang="en-US" dirty="0"/>
              <a:t>of a </a:t>
            </a:r>
            <a:r>
              <a:rPr lang="en-US" dirty="0" smtClean="0"/>
              <a:t>novel) or  </a:t>
            </a:r>
            <a:r>
              <a:rPr lang="en-US" dirty="0"/>
              <a:t>for presenting content that has natural page </a:t>
            </a:r>
            <a:r>
              <a:rPr lang="en-US" dirty="0" smtClean="0"/>
              <a:t>breaks (e.g. calendar).  </a:t>
            </a:r>
          </a:p>
        </p:txBody>
      </p:sp>
    </p:spTree>
    <p:extLst>
      <p:ext uri="{BB962C8B-B14F-4D97-AF65-F5344CB8AC3E}">
        <p14:creationId xmlns:p14="http://schemas.microsoft.com/office/powerpoint/2010/main" val="942212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View 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218690" y="1848518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concept of </a:t>
            </a:r>
            <a:r>
              <a:rPr lang="en-US" dirty="0" err="1" smtClean="0"/>
              <a:t>NAVigation</a:t>
            </a:r>
            <a:r>
              <a:rPr lang="en-US" dirty="0" smtClean="0"/>
              <a:t> View controller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22"/>
          </p:nvPr>
        </p:nvSpPr>
        <p:spPr>
          <a:xfrm>
            <a:off x="1218690" y="2795666"/>
            <a:ext cx="9831977" cy="1766179"/>
          </a:xfrm>
        </p:spPr>
        <p:txBody>
          <a:bodyPr/>
          <a:lstStyle/>
          <a:p>
            <a:pPr lvl="0"/>
            <a:r>
              <a:rPr lang="en-US" dirty="0" smtClean="0"/>
              <a:t>Navigation view controller embed others view controllers views in its view allowing us to easily navigate (browse) through them.</a:t>
            </a:r>
          </a:p>
          <a:p>
            <a:r>
              <a:rPr lang="en-US" dirty="0"/>
              <a:t>Navigation VC is the great tool for splitting one large MVC to several </a:t>
            </a:r>
            <a:r>
              <a:rPr lang="en-US" dirty="0" smtClean="0"/>
              <a:t>MVCs. Navigation VC  ”navigates” us through that complex MVC.</a:t>
            </a:r>
            <a:endParaRPr lang="en-US" dirty="0"/>
          </a:p>
          <a:p>
            <a:pPr lvl="0"/>
            <a:r>
              <a:rPr lang="en-US" dirty="0" smtClean="0"/>
              <a:t>By doing this, it allow us to be focused on the app MCVs and not to be worried about navigation process itself.</a:t>
            </a:r>
          </a:p>
        </p:txBody>
      </p:sp>
    </p:spTree>
    <p:extLst>
      <p:ext uri="{BB962C8B-B14F-4D97-AF65-F5344CB8AC3E}">
        <p14:creationId xmlns:p14="http://schemas.microsoft.com/office/powerpoint/2010/main" val="2025702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page VIEW </a:t>
            </a:r>
            <a:r>
              <a:rPr lang="en-GB" dirty="0" err="1" smtClean="0"/>
              <a:t>cONTROLLER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>
          <a:xfrm>
            <a:off x="806823" y="2560355"/>
            <a:ext cx="6123365" cy="2185727"/>
          </a:xfrm>
        </p:spPr>
        <p:txBody>
          <a:bodyPr/>
          <a:lstStyle/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self.viewControllers</a:t>
            </a:r>
            <a:endParaRPr lang="en-US" dirty="0" smtClean="0">
              <a:solidFill>
                <a:schemeClr val="accent1"/>
              </a:solidFill>
            </a:endParaRPr>
          </a:p>
          <a:p>
            <a:pPr lvl="2"/>
            <a:r>
              <a:rPr lang="en-US" dirty="0" smtClean="0"/>
              <a:t>An array of </a:t>
            </a:r>
            <a:r>
              <a:rPr lang="en-US" dirty="0" err="1" smtClean="0"/>
              <a:t>UIViewController</a:t>
            </a:r>
            <a:r>
              <a:rPr lang="en-US" dirty="0" smtClean="0"/>
              <a:t> managed by page VC</a:t>
            </a:r>
          </a:p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self.setViewControllers</a:t>
            </a:r>
            <a:r>
              <a:rPr lang="en-US" dirty="0" smtClean="0">
                <a:solidFill>
                  <a:schemeClr val="accent1"/>
                </a:solidFill>
              </a:rPr>
              <a:t>(</a:t>
            </a:r>
            <a:r>
              <a:rPr lang="en-US" dirty="0" err="1">
                <a:solidFill>
                  <a:schemeClr val="accent1"/>
                </a:solidFill>
              </a:rPr>
              <a:t>viewControllers</a:t>
            </a:r>
            <a:r>
              <a:rPr lang="en-US" dirty="0">
                <a:solidFill>
                  <a:schemeClr val="accent1"/>
                </a:solidFill>
              </a:rPr>
              <a:t>: [</a:t>
            </a:r>
            <a:r>
              <a:rPr lang="en-US" dirty="0" err="1">
                <a:solidFill>
                  <a:schemeClr val="accent1"/>
                </a:solidFill>
              </a:rPr>
              <a:t>UIViewController</a:t>
            </a:r>
            <a:r>
              <a:rPr lang="en-US" dirty="0" smtClean="0">
                <a:solidFill>
                  <a:schemeClr val="accent1"/>
                </a:solidFill>
              </a:rPr>
              <a:t>], ...)</a:t>
            </a:r>
          </a:p>
          <a:p>
            <a:pPr lvl="2"/>
            <a:r>
              <a:rPr lang="en-US" dirty="0" smtClean="0"/>
              <a:t>Set </a:t>
            </a:r>
            <a:r>
              <a:rPr lang="en-US" dirty="0" err="1" smtClean="0"/>
              <a:t>visibile</a:t>
            </a:r>
            <a:r>
              <a:rPr lang="en-US" dirty="0" smtClean="0"/>
              <a:t> VCs, </a:t>
            </a:r>
            <a:r>
              <a:rPr lang="en-US" dirty="0" err="1" smtClean="0"/>
              <a:t>optionaly</a:t>
            </a:r>
            <a:r>
              <a:rPr lang="en-US" dirty="0" smtClean="0"/>
              <a:t> with animation</a:t>
            </a:r>
          </a:p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self.gestureRecognizers</a:t>
            </a:r>
            <a:endParaRPr lang="en-US" dirty="0" smtClean="0">
              <a:solidFill>
                <a:schemeClr val="accent1"/>
              </a:solidFill>
            </a:endParaRPr>
          </a:p>
          <a:p>
            <a:pPr lvl="2"/>
            <a:r>
              <a:rPr lang="en-US" dirty="0" smtClean="0"/>
              <a:t>An array of </a:t>
            </a:r>
            <a:r>
              <a:rPr lang="en-US" dirty="0" err="1" smtClean="0"/>
              <a:t>UIGestureRecognizer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these recognizers let the users turn the pages by tapping, flicking and dragging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9"/>
          </p:nvPr>
        </p:nvSpPr>
        <p:spPr>
          <a:xfrm>
            <a:off x="806823" y="2191022"/>
            <a:ext cx="5007236" cy="369332"/>
          </a:xfrm>
        </p:spPr>
        <p:txBody>
          <a:bodyPr/>
          <a:lstStyle/>
          <a:p>
            <a:r>
              <a:rPr lang="en-US" dirty="0" smtClean="0"/>
              <a:t>View controller management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20"/>
          </p:nvPr>
        </p:nvSpPr>
        <p:spPr>
          <a:xfrm>
            <a:off x="8194616" y="2568663"/>
            <a:ext cx="2989941" cy="3062890"/>
          </a:xfrm>
        </p:spPr>
        <p:txBody>
          <a:bodyPr/>
          <a:lstStyle/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isDoubleSided</a:t>
            </a:r>
            <a:endParaRPr lang="en-US" dirty="0" smtClean="0">
              <a:solidFill>
                <a:schemeClr val="accent1"/>
              </a:solidFill>
            </a:endParaRPr>
          </a:p>
          <a:p>
            <a:pPr lvl="2"/>
            <a:r>
              <a:rPr lang="en-US" dirty="0" smtClean="0"/>
              <a:t>true, false</a:t>
            </a:r>
          </a:p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self.spineLocation</a:t>
            </a:r>
            <a:endParaRPr lang="en-US" dirty="0">
              <a:solidFill>
                <a:schemeClr val="accent1"/>
              </a:solidFill>
            </a:endParaRPr>
          </a:p>
          <a:p>
            <a:pPr lvl="2"/>
            <a:r>
              <a:rPr lang="en-US" dirty="0" smtClean="0"/>
              <a:t>none, min, min, max</a:t>
            </a:r>
          </a:p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self.navigationOrientation</a:t>
            </a:r>
            <a:endParaRPr lang="en-US" dirty="0">
              <a:solidFill>
                <a:schemeClr val="accent1"/>
              </a:solidFill>
            </a:endParaRPr>
          </a:p>
          <a:p>
            <a:pPr lvl="2"/>
            <a:r>
              <a:rPr lang="en-US" dirty="0" smtClean="0"/>
              <a:t>horizontal or vertical </a:t>
            </a:r>
          </a:p>
          <a:p>
            <a:pPr lvl="1"/>
            <a:r>
              <a:rPr lang="en-US" dirty="0" err="1" smtClean="0">
                <a:solidFill>
                  <a:schemeClr val="accent1"/>
                </a:solidFill>
              </a:rPr>
              <a:t>self.transitionStyle</a:t>
            </a:r>
            <a:endParaRPr lang="en-US" dirty="0" smtClean="0">
              <a:solidFill>
                <a:schemeClr val="accent1"/>
              </a:solidFill>
            </a:endParaRPr>
          </a:p>
          <a:p>
            <a:pPr lvl="2"/>
            <a:r>
              <a:rPr lang="en-US" dirty="0" err="1" smtClean="0"/>
              <a:t>pageCurl</a:t>
            </a:r>
            <a:r>
              <a:rPr lang="en-US" dirty="0" smtClean="0"/>
              <a:t> or scroll</a:t>
            </a:r>
            <a:endParaRPr lang="en-US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21"/>
          </p:nvPr>
        </p:nvSpPr>
        <p:spPr>
          <a:xfrm>
            <a:off x="8194615" y="2191022"/>
            <a:ext cx="2989941" cy="369332"/>
          </a:xfrm>
        </p:spPr>
        <p:txBody>
          <a:bodyPr/>
          <a:lstStyle/>
          <a:p>
            <a:r>
              <a:rPr lang="en-US" dirty="0" err="1" smtClean="0"/>
              <a:t>Appereance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361358" y="5343494"/>
            <a:ext cx="1113576" cy="407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pc="-150" dirty="0" smtClean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TXT</a:t>
            </a:r>
            <a:endParaRPr lang="en-GB" sz="2000" b="1" spc="-150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8" name="Content Placeholder 12"/>
          <p:cNvSpPr txBox="1">
            <a:spLocks/>
          </p:cNvSpPr>
          <p:nvPr/>
        </p:nvSpPr>
        <p:spPr>
          <a:xfrm>
            <a:off x="1210833" y="1503789"/>
            <a:ext cx="9831977" cy="369332"/>
          </a:xfrm>
          <a:prstGeom prst="rect">
            <a:avLst/>
          </a:prstGeom>
        </p:spPr>
        <p:txBody>
          <a:bodyPr vert="horz" wrap="square" lIns="0" tIns="45720" rIns="91440" bIns="45720" rtlCol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None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 typeface="Arial" panose="020B0604020202020204" pitchFamily="34" charset="0"/>
              <a:buChar char="•"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-"/>
              <a:defRPr sz="15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>
                <a:solidFill>
                  <a:schemeClr val="tx1"/>
                </a:solidFill>
              </a:rPr>
              <a:t>PAGE VIEW CONTROLLER’s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228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</a:t>
            </a:r>
            <a:r>
              <a:rPr lang="en-US" dirty="0"/>
              <a:t>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654241"/>
            <a:ext cx="9831977" cy="424732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UIpageviewcontrolleR</a:t>
            </a:r>
            <a:r>
              <a:rPr lang="en-US" dirty="0">
                <a:solidFill>
                  <a:schemeClr val="tx1"/>
                </a:solidFill>
              </a:rPr>
              <a:t> DATASOURCE</a:t>
            </a:r>
            <a:endParaRPr lang="en-US" dirty="0" smtClean="0"/>
          </a:p>
        </p:txBody>
      </p:sp>
      <p:sp>
        <p:nvSpPr>
          <p:cNvPr id="10" name="Content Placeholder 2"/>
          <p:cNvSpPr>
            <a:spLocks noGrp="1"/>
          </p:cNvSpPr>
          <p:nvPr>
            <p:ph idx="4294967295"/>
          </p:nvPr>
        </p:nvSpPr>
        <p:spPr>
          <a:xfrm>
            <a:off x="1210832" y="2428453"/>
            <a:ext cx="10445362" cy="2653685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lvl="1"/>
            <a:r>
              <a:rPr lang="en-US" dirty="0" smtClean="0"/>
              <a:t>Provide the view controller that will come from the right (for horizontal orientation)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pageViewController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pageViewController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UIPageViewController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viewControllerAfter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viewController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UIViewController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err="1">
                <a:solidFill>
                  <a:schemeClr val="accent1"/>
                </a:solidFill>
              </a:rPr>
              <a:t>UIViewController</a:t>
            </a:r>
            <a:r>
              <a:rPr lang="en-US" dirty="0" smtClean="0">
                <a:solidFill>
                  <a:schemeClr val="accent1"/>
                </a:solidFill>
              </a:rPr>
              <a:t>?</a:t>
            </a:r>
          </a:p>
          <a:p>
            <a:pPr lvl="1"/>
            <a:r>
              <a:rPr lang="en-US" dirty="0"/>
              <a:t>Provide the view controller that will come from the </a:t>
            </a:r>
            <a:r>
              <a:rPr lang="en-US" dirty="0" smtClean="0"/>
              <a:t>left (for </a:t>
            </a:r>
            <a:r>
              <a:rPr lang="en-US" dirty="0"/>
              <a:t>horizontal orientation</a:t>
            </a:r>
            <a:r>
              <a:rPr lang="en-US" dirty="0" smtClean="0"/>
              <a:t>)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pageViewController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pageViewController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UIPageViewController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viewControllerBefore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viewController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UIViewController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err="1">
                <a:solidFill>
                  <a:schemeClr val="accent1"/>
                </a:solidFill>
              </a:rPr>
              <a:t>UIViewController</a:t>
            </a:r>
            <a:r>
              <a:rPr lang="en-US" dirty="0" smtClean="0">
                <a:solidFill>
                  <a:schemeClr val="accent1"/>
                </a:solidFill>
              </a:rPr>
              <a:t>?</a:t>
            </a:r>
          </a:p>
          <a:p>
            <a:pPr lvl="1"/>
            <a:r>
              <a:rPr lang="en-US" dirty="0" smtClean="0"/>
              <a:t>The number of dots for page indicator</a:t>
            </a:r>
          </a:p>
          <a:p>
            <a:pPr lvl="2"/>
            <a:r>
              <a:rPr lang="en-US" dirty="0" smtClean="0"/>
              <a:t>*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func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presentationCount</a:t>
            </a:r>
            <a:r>
              <a:rPr lang="en-US" dirty="0">
                <a:solidFill>
                  <a:schemeClr val="accent1"/>
                </a:solidFill>
              </a:rPr>
              <a:t>(for </a:t>
            </a:r>
            <a:r>
              <a:rPr lang="en-US" dirty="0" err="1">
                <a:solidFill>
                  <a:schemeClr val="accent1"/>
                </a:solidFill>
              </a:rPr>
              <a:t>pageViewController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UIPageViewController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err="1">
                <a:solidFill>
                  <a:schemeClr val="accent1"/>
                </a:solidFill>
              </a:rPr>
              <a:t>Int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 smtClean="0"/>
              <a:t>The index of page indicator to be selected</a:t>
            </a:r>
          </a:p>
          <a:p>
            <a:pPr lvl="2"/>
            <a:r>
              <a:rPr lang="en-US" dirty="0" smtClean="0"/>
              <a:t>*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func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presentationIndex</a:t>
            </a:r>
            <a:r>
              <a:rPr lang="en-US" dirty="0">
                <a:solidFill>
                  <a:schemeClr val="accent1"/>
                </a:solidFill>
              </a:rPr>
              <a:t>(for </a:t>
            </a:r>
            <a:r>
              <a:rPr lang="en-US" dirty="0" err="1">
                <a:solidFill>
                  <a:schemeClr val="accent1"/>
                </a:solidFill>
              </a:rPr>
              <a:t>pageViewController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UIPageViewController</a:t>
            </a:r>
            <a:r>
              <a:rPr lang="en-US" dirty="0">
                <a:solidFill>
                  <a:schemeClr val="accent1"/>
                </a:solidFill>
              </a:rPr>
              <a:t>) -&gt; </a:t>
            </a:r>
            <a:r>
              <a:rPr lang="en-US" dirty="0" err="1" smtClean="0">
                <a:solidFill>
                  <a:schemeClr val="accent1"/>
                </a:solidFill>
              </a:rPr>
              <a:t>Int</a:t>
            </a:r>
            <a:endParaRPr lang="en-US" dirty="0" smtClean="0">
              <a:solidFill>
                <a:schemeClr val="accent1"/>
              </a:solidFill>
            </a:endParaRPr>
          </a:p>
          <a:p>
            <a:pPr lvl="2"/>
            <a:endParaRPr lang="en-US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r>
              <a:rPr lang="en-US" dirty="0" smtClean="0"/>
              <a:t>* Not applicable in some presentation styles</a:t>
            </a:r>
          </a:p>
          <a:p>
            <a:pPr lvl="2"/>
            <a:endParaRPr lang="en-US" dirty="0">
              <a:solidFill>
                <a:schemeClr val="accent1"/>
              </a:solidFill>
            </a:endParaRP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42123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PAge</a:t>
            </a:r>
            <a:r>
              <a:rPr lang="en-US" dirty="0" smtClean="0"/>
              <a:t> </a:t>
            </a:r>
            <a:r>
              <a:rPr lang="en-US" dirty="0"/>
              <a:t>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93128" y="1654241"/>
            <a:ext cx="9831977" cy="424732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UIpageviewcontrolleR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DELEgATES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4294967295"/>
          </p:nvPr>
        </p:nvSpPr>
        <p:spPr>
          <a:xfrm>
            <a:off x="847364" y="2428454"/>
            <a:ext cx="10558914" cy="183185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lvl="1"/>
            <a:r>
              <a:rPr lang="en-US" dirty="0"/>
              <a:t>Sent when a gesture-initiated transition begins </a:t>
            </a:r>
            <a:endParaRPr lang="en-US" dirty="0" smtClean="0"/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pageViewController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pageViewController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UIPageViewController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willTransitionTo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pendingViewControllers</a:t>
            </a:r>
            <a:r>
              <a:rPr lang="en-US" dirty="0">
                <a:solidFill>
                  <a:schemeClr val="accent1"/>
                </a:solidFill>
              </a:rPr>
              <a:t>: [</a:t>
            </a:r>
            <a:r>
              <a:rPr lang="en-US" dirty="0" err="1">
                <a:solidFill>
                  <a:schemeClr val="accent1"/>
                </a:solidFill>
              </a:rPr>
              <a:t>UIViewController</a:t>
            </a:r>
            <a:r>
              <a:rPr lang="en-US" dirty="0">
                <a:solidFill>
                  <a:schemeClr val="accent1"/>
                </a:solidFill>
              </a:rPr>
              <a:t>])</a:t>
            </a:r>
          </a:p>
          <a:p>
            <a:pPr lvl="1"/>
            <a:r>
              <a:rPr lang="en-US" dirty="0"/>
              <a:t>Sent when a gesture-initiated transition </a:t>
            </a:r>
            <a:r>
              <a:rPr lang="en-US" dirty="0" smtClean="0"/>
              <a:t>ends</a:t>
            </a:r>
          </a:p>
          <a:p>
            <a:pPr lvl="2"/>
            <a:r>
              <a:rPr lang="en-US" dirty="0" err="1">
                <a:solidFill>
                  <a:schemeClr val="accent1"/>
                </a:solidFill>
              </a:rPr>
              <a:t>func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pageViewController</a:t>
            </a:r>
            <a:r>
              <a:rPr lang="en-US" dirty="0">
                <a:solidFill>
                  <a:schemeClr val="accent1"/>
                </a:solidFill>
              </a:rPr>
              <a:t>(_ </a:t>
            </a:r>
            <a:r>
              <a:rPr lang="en-US" dirty="0" err="1">
                <a:solidFill>
                  <a:schemeClr val="accent1"/>
                </a:solidFill>
              </a:rPr>
              <a:t>pageViewController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UIPageViewController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>
                <a:solidFill>
                  <a:schemeClr val="accent1"/>
                </a:solidFill>
              </a:rPr>
              <a:t>didFinishAnimating</a:t>
            </a:r>
            <a:r>
              <a:rPr lang="en-US" dirty="0">
                <a:solidFill>
                  <a:schemeClr val="accent1"/>
                </a:solidFill>
              </a:rPr>
              <a:t> finished: Bool, </a:t>
            </a:r>
            <a:r>
              <a:rPr lang="en-US" dirty="0" err="1">
                <a:solidFill>
                  <a:schemeClr val="accent1"/>
                </a:solidFill>
              </a:rPr>
              <a:t>previousViewControllers</a:t>
            </a:r>
            <a:r>
              <a:rPr lang="en-US" dirty="0">
                <a:solidFill>
                  <a:schemeClr val="accent1"/>
                </a:solidFill>
              </a:rPr>
              <a:t>: [</a:t>
            </a:r>
            <a:r>
              <a:rPr lang="en-US" dirty="0" err="1">
                <a:solidFill>
                  <a:schemeClr val="accent1"/>
                </a:solidFill>
              </a:rPr>
              <a:t>UIViewController</a:t>
            </a:r>
            <a:r>
              <a:rPr lang="en-US" dirty="0">
                <a:solidFill>
                  <a:schemeClr val="accent1"/>
                </a:solidFill>
              </a:rPr>
              <a:t>], </a:t>
            </a:r>
            <a:r>
              <a:rPr lang="en-US" dirty="0" err="1">
                <a:solidFill>
                  <a:schemeClr val="accent1"/>
                </a:solidFill>
              </a:rPr>
              <a:t>transitionCompleted</a:t>
            </a:r>
            <a:r>
              <a:rPr lang="en-US" dirty="0">
                <a:solidFill>
                  <a:schemeClr val="accent1"/>
                </a:solidFill>
              </a:rPr>
              <a:t> completed: Bool)</a:t>
            </a:r>
          </a:p>
          <a:p>
            <a:pPr lvl="2"/>
            <a:endParaRPr lang="en-US" dirty="0" smtClean="0">
              <a:solidFill>
                <a:schemeClr val="accent1"/>
              </a:solidFill>
            </a:endParaRPr>
          </a:p>
          <a:p>
            <a:pPr lvl="2"/>
            <a:r>
              <a:rPr lang="mr-IN" dirty="0" smtClean="0"/>
              <a:t>…</a:t>
            </a:r>
            <a:r>
              <a:rPr lang="en-US" dirty="0" smtClean="0"/>
              <a:t> and many more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3651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smtClean="0"/>
              <a:t>EXAMPLE 6</a:t>
            </a:r>
          </a:p>
        </p:txBody>
      </p:sp>
      <p:sp>
        <p:nvSpPr>
          <p:cNvPr id="11" name="Content Placeholder 12"/>
          <p:cNvSpPr>
            <a:spLocks noGrp="1"/>
          </p:cNvSpPr>
          <p:nvPr>
            <p:ph idx="19"/>
          </p:nvPr>
        </p:nvSpPr>
        <p:spPr>
          <a:xfrm>
            <a:off x="1210832" y="2613610"/>
            <a:ext cx="9831977" cy="424732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ebook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825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51366" y="2085109"/>
            <a:ext cx="89687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charset="0"/>
                <a:hlinkClick r:id="rId3"/>
              </a:rPr>
              <a:t>https://</a:t>
            </a:r>
            <a:r>
              <a:rPr lang="en-US" dirty="0" smtClean="0">
                <a:solidFill>
                  <a:schemeClr val="accent1"/>
                </a:solidFill>
                <a:latin typeface="Calibri" charset="0"/>
                <a:hlinkClick r:id="rId3"/>
              </a:rPr>
              <a:t>developer.apple.com/library/content/featuredarticles/ViewControllerPGforiPhoneOS</a:t>
            </a:r>
            <a:endParaRPr lang="en-US" dirty="0" smtClean="0">
              <a:solidFill>
                <a:schemeClr val="accent1"/>
              </a:solidFill>
              <a:latin typeface="Calibri" charset="0"/>
            </a:endParaRPr>
          </a:p>
          <a:p>
            <a:endParaRPr lang="en-US" dirty="0" smtClean="0">
              <a:solidFill>
                <a:schemeClr val="accent1"/>
              </a:solidFill>
              <a:latin typeface="Calibri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Calibri" charset="0"/>
              </a:rPr>
              <a:t>https://</a:t>
            </a:r>
            <a:r>
              <a:rPr lang="en-US" dirty="0" err="1" smtClean="0">
                <a:solidFill>
                  <a:schemeClr val="accent1"/>
                </a:solidFill>
                <a:latin typeface="Calibri" charset="0"/>
              </a:rPr>
              <a:t>developer.apple.com</a:t>
            </a:r>
            <a:r>
              <a:rPr lang="en-US" dirty="0" smtClean="0">
                <a:solidFill>
                  <a:schemeClr val="accent1"/>
                </a:solidFill>
                <a:latin typeface="Calibri" charset="0"/>
              </a:rPr>
              <a:t>/library/content/documentation/</a:t>
            </a:r>
            <a:r>
              <a:rPr lang="en-US" dirty="0" err="1" smtClean="0">
                <a:solidFill>
                  <a:schemeClr val="accent1"/>
                </a:solidFill>
                <a:latin typeface="Calibri" charset="0"/>
              </a:rPr>
              <a:t>WindowsViews</a:t>
            </a:r>
            <a:r>
              <a:rPr lang="en-US" dirty="0" smtClean="0">
                <a:solidFill>
                  <a:schemeClr val="accent1"/>
                </a:solidFill>
                <a:latin typeface="Calibri" charset="0"/>
              </a:rPr>
              <a:t>/Conceptual/</a:t>
            </a:r>
            <a:r>
              <a:rPr lang="en-US" dirty="0" err="1" smtClean="0">
                <a:solidFill>
                  <a:schemeClr val="accent1"/>
                </a:solidFill>
                <a:latin typeface="Calibri" charset="0"/>
              </a:rPr>
              <a:t>ViewControllerCatalog</a:t>
            </a:r>
            <a:endParaRPr lang="en-US" dirty="0">
              <a:solidFill>
                <a:schemeClr val="accent1"/>
              </a:solidFill>
              <a:latin typeface="Calibri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1367" y="1500334"/>
            <a:ext cx="327589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View Controllers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8" name="Rectangle 7"/>
          <p:cNvSpPr/>
          <p:nvPr/>
        </p:nvSpPr>
        <p:spPr>
          <a:xfrm>
            <a:off x="751366" y="5195763"/>
            <a:ext cx="873287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charset="0"/>
                <a:hlinkClick r:id="rId4"/>
              </a:rPr>
              <a:t>https://</a:t>
            </a:r>
            <a:r>
              <a:rPr lang="en-US" dirty="0" smtClean="0">
                <a:solidFill>
                  <a:schemeClr val="accent1"/>
                </a:solidFill>
                <a:latin typeface="Calibri" charset="0"/>
                <a:hlinkClick r:id="rId4"/>
              </a:rPr>
              <a:t>developer.apple.com/library/content/referencelibrary/GettingStarted/DevelopiOSAppsSwift/CreateATableView.html</a:t>
            </a:r>
            <a:endParaRPr lang="en-US" dirty="0" smtClean="0">
              <a:solidFill>
                <a:schemeClr val="accent1"/>
              </a:solidFill>
              <a:latin typeface="Calibri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Calibri" charset="0"/>
                <a:hlinkClick r:id="rId5"/>
              </a:rPr>
              <a:t>https://</a:t>
            </a:r>
            <a:r>
              <a:rPr lang="en-US" dirty="0" smtClean="0">
                <a:solidFill>
                  <a:schemeClr val="accent1"/>
                </a:solidFill>
                <a:latin typeface="Calibri" charset="0"/>
                <a:hlinkClick r:id="rId5"/>
              </a:rPr>
              <a:t>www.raywenderlich.com/136159/uicollectionview-tutorial-getting-started</a:t>
            </a:r>
            <a:endParaRPr lang="en-US" dirty="0" smtClean="0">
              <a:solidFill>
                <a:schemeClr val="accent1"/>
              </a:solidFill>
              <a:latin typeface="Calibri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Calibri" charset="0"/>
              </a:rPr>
              <a:t>https://</a:t>
            </a:r>
            <a:r>
              <a:rPr lang="en-US" dirty="0" err="1">
                <a:solidFill>
                  <a:schemeClr val="accent1"/>
                </a:solidFill>
                <a:latin typeface="Calibri" charset="0"/>
              </a:rPr>
              <a:t>www.raywenderlich.com</a:t>
            </a:r>
            <a:r>
              <a:rPr lang="en-US" dirty="0">
                <a:solidFill>
                  <a:schemeClr val="accent1"/>
                </a:solidFill>
                <a:latin typeface="Calibri" charset="0"/>
              </a:rPr>
              <a:t>/136161/</a:t>
            </a:r>
            <a:r>
              <a:rPr lang="en-US" dirty="0" err="1">
                <a:solidFill>
                  <a:schemeClr val="accent1"/>
                </a:solidFill>
                <a:latin typeface="Calibri" charset="0"/>
              </a:rPr>
              <a:t>uicollectionview</a:t>
            </a:r>
            <a:r>
              <a:rPr lang="en-US" dirty="0">
                <a:solidFill>
                  <a:schemeClr val="accent1"/>
                </a:solidFill>
                <a:latin typeface="Calibri" charset="0"/>
              </a:rPr>
              <a:t>-tutorial-reusable-views-selection-reordering</a:t>
            </a:r>
            <a:endParaRPr lang="en-US" dirty="0" smtClean="0">
              <a:solidFill>
                <a:schemeClr val="accent1"/>
              </a:solidFill>
              <a:latin typeface="Calibri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1366" y="3336385"/>
            <a:ext cx="3896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Table view controller</a:t>
            </a:r>
            <a:endParaRPr lang="en-US" sz="3200" dirty="0"/>
          </a:p>
        </p:txBody>
      </p:sp>
      <p:sp>
        <p:nvSpPr>
          <p:cNvPr id="10" name="Rectangle 9"/>
          <p:cNvSpPr/>
          <p:nvPr/>
        </p:nvSpPr>
        <p:spPr>
          <a:xfrm>
            <a:off x="751366" y="4055934"/>
            <a:ext cx="87328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charset="0"/>
              </a:rPr>
              <a:t>https://</a:t>
            </a:r>
            <a:r>
              <a:rPr lang="en-US" dirty="0" err="1">
                <a:solidFill>
                  <a:schemeClr val="accent1"/>
                </a:solidFill>
                <a:latin typeface="Calibri" charset="0"/>
              </a:rPr>
              <a:t>www.raywenderlich.com</a:t>
            </a:r>
            <a:r>
              <a:rPr lang="en-US" dirty="0">
                <a:solidFill>
                  <a:schemeClr val="accent1"/>
                </a:solidFill>
                <a:latin typeface="Calibri" charset="0"/>
              </a:rPr>
              <a:t>/136159/</a:t>
            </a:r>
            <a:r>
              <a:rPr lang="en-US" dirty="0" err="1">
                <a:solidFill>
                  <a:schemeClr val="accent1"/>
                </a:solidFill>
                <a:latin typeface="Calibri" charset="0"/>
              </a:rPr>
              <a:t>uicollectionview</a:t>
            </a:r>
            <a:r>
              <a:rPr lang="en-US" dirty="0">
                <a:solidFill>
                  <a:schemeClr val="accent1"/>
                </a:solidFill>
                <a:latin typeface="Calibri" charset="0"/>
              </a:rPr>
              <a:t>-tutorial-getting-started</a:t>
            </a:r>
            <a:endParaRPr lang="en-US" dirty="0" smtClean="0">
              <a:solidFill>
                <a:schemeClr val="accent1"/>
              </a:solidFill>
              <a:latin typeface="Calibri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1366" y="4467666"/>
            <a:ext cx="4717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Collection view controller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581230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RESOURCEs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51366" y="2085109"/>
            <a:ext cx="89687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charset="0"/>
              </a:rPr>
              <a:t>https://</a:t>
            </a:r>
            <a:r>
              <a:rPr lang="en-US" dirty="0" err="1">
                <a:solidFill>
                  <a:schemeClr val="accent1"/>
                </a:solidFill>
                <a:latin typeface="Calibri" charset="0"/>
              </a:rPr>
              <a:t>cocoacasts.com</a:t>
            </a:r>
            <a:r>
              <a:rPr lang="en-US" dirty="0">
                <a:solidFill>
                  <a:schemeClr val="accent1"/>
                </a:solidFill>
                <a:latin typeface="Calibri" charset="0"/>
              </a:rPr>
              <a:t>/key-value-observing-kvo-and-swift-3/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1367" y="1500334"/>
            <a:ext cx="6646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Key Value Observing pattern (KVO)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3126" y="2587834"/>
            <a:ext cx="34644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Notification center</a:t>
            </a:r>
            <a:endParaRPr lang="en-US" sz="3200" dirty="0"/>
          </a:p>
        </p:txBody>
      </p:sp>
      <p:sp>
        <p:nvSpPr>
          <p:cNvPr id="10" name="Rectangle 9"/>
          <p:cNvSpPr/>
          <p:nvPr/>
        </p:nvSpPr>
        <p:spPr>
          <a:xfrm>
            <a:off x="751366" y="3282725"/>
            <a:ext cx="873287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charset="0"/>
                <a:hlinkClick r:id="rId3"/>
              </a:rPr>
              <a:t>http://dev.iachieved.it/iachievedit/notifications-and-userinfo-with-swift-3-0</a:t>
            </a:r>
            <a:r>
              <a:rPr lang="en-US" dirty="0" smtClean="0">
                <a:solidFill>
                  <a:schemeClr val="accent1"/>
                </a:solidFill>
                <a:latin typeface="Calibri" charset="0"/>
                <a:hlinkClick r:id="rId3"/>
              </a:rPr>
              <a:t>/</a:t>
            </a:r>
            <a:endParaRPr lang="en-US" dirty="0" smtClean="0">
              <a:solidFill>
                <a:schemeClr val="accent1"/>
              </a:solidFill>
              <a:latin typeface="Calibri" charset="0"/>
            </a:endParaRPr>
          </a:p>
          <a:p>
            <a:endParaRPr lang="en-US" dirty="0" smtClean="0">
              <a:solidFill>
                <a:schemeClr val="accent1"/>
              </a:solidFill>
              <a:latin typeface="Calibri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Calibri" charset="0"/>
              </a:rPr>
              <a:t>https://</a:t>
            </a:r>
            <a:r>
              <a:rPr lang="en-US" dirty="0" err="1">
                <a:solidFill>
                  <a:schemeClr val="accent1"/>
                </a:solidFill>
                <a:latin typeface="Calibri" charset="0"/>
              </a:rPr>
              <a:t>medium.com</a:t>
            </a:r>
            <a:r>
              <a:rPr lang="en-US" dirty="0">
                <a:solidFill>
                  <a:schemeClr val="accent1"/>
                </a:solidFill>
                <a:latin typeface="Calibri" charset="0"/>
              </a:rPr>
              <a:t>/swift-programming/swift-nsnotificationcenter-protocol-c527e67d93a1#.146u7z5op</a:t>
            </a:r>
            <a:endParaRPr lang="en-US" dirty="0" smtClean="0">
              <a:solidFill>
                <a:schemeClr val="accent1"/>
              </a:solidFill>
              <a:latin typeface="Calibri" charset="0"/>
            </a:endParaRPr>
          </a:p>
          <a:p>
            <a:endParaRPr lang="en-US" dirty="0" smtClean="0">
              <a:solidFill>
                <a:schemeClr val="accent1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31957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GB" dirty="0" err="1" smtClean="0"/>
              <a:t>Petar</a:t>
            </a:r>
            <a:r>
              <a:rPr lang="en-GB" dirty="0" smtClean="0"/>
              <a:t> </a:t>
            </a:r>
            <a:r>
              <a:rPr lang="en-GB" dirty="0" err="1" smtClean="0"/>
              <a:t>Cvijić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GB" dirty="0" err="1" smtClean="0"/>
              <a:t>petar.cvijic@endava.com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23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iOS developer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975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Navigation view controller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1475695" y="1335562"/>
            <a:ext cx="9567115" cy="4214846"/>
            <a:chOff x="1475695" y="1335562"/>
            <a:chExt cx="10143669" cy="479091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5126" y="1810512"/>
              <a:ext cx="2205459" cy="3922776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2263" y="1810512"/>
              <a:ext cx="2174613" cy="3922776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68555" y="1810512"/>
              <a:ext cx="2421378" cy="3922776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5336839" y="2203704"/>
              <a:ext cx="2205459" cy="3282696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ular Callout 12"/>
            <p:cNvSpPr/>
            <p:nvPr/>
          </p:nvSpPr>
          <p:spPr>
            <a:xfrm>
              <a:off x="4872123" y="1356683"/>
              <a:ext cx="929431" cy="280631"/>
            </a:xfrm>
            <a:prstGeom prst="wedgeRoundRectCallout">
              <a:avLst>
                <a:gd name="adj1" fmla="val 108862"/>
                <a:gd name="adj2" fmla="val 251905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Embedded view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393118" y="1926336"/>
              <a:ext cx="2205459" cy="277368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8253133" y="5455920"/>
              <a:ext cx="2436800" cy="277368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ular Callout 16"/>
            <p:cNvSpPr/>
            <p:nvPr/>
          </p:nvSpPr>
          <p:spPr>
            <a:xfrm>
              <a:off x="7151470" y="5845849"/>
              <a:ext cx="929431" cy="280631"/>
            </a:xfrm>
            <a:prstGeom prst="wedgeRoundRectCallout">
              <a:avLst>
                <a:gd name="adj1" fmla="val 66558"/>
                <a:gd name="adj2" fmla="val -93482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Toolbar</a:t>
              </a:r>
            </a:p>
          </p:txBody>
        </p:sp>
        <p:sp>
          <p:nvSpPr>
            <p:cNvPr id="19" name="Rounded Rectangular Callout 18"/>
            <p:cNvSpPr/>
            <p:nvPr/>
          </p:nvSpPr>
          <p:spPr>
            <a:xfrm>
              <a:off x="10689933" y="5845849"/>
              <a:ext cx="929431" cy="280631"/>
            </a:xfrm>
            <a:prstGeom prst="wedgeRoundRectCallout">
              <a:avLst>
                <a:gd name="adj1" fmla="val -117418"/>
                <a:gd name="adj2" fmla="val -132582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Toolbar item</a:t>
              </a:r>
            </a:p>
          </p:txBody>
        </p:sp>
        <p:sp>
          <p:nvSpPr>
            <p:cNvPr id="20" name="Rounded Rectangular Callout 19"/>
            <p:cNvSpPr/>
            <p:nvPr/>
          </p:nvSpPr>
          <p:spPr>
            <a:xfrm>
              <a:off x="1475695" y="1408500"/>
              <a:ext cx="929431" cy="280631"/>
            </a:xfrm>
            <a:prstGeom prst="wedgeRoundRectCallout">
              <a:avLst>
                <a:gd name="adj1" fmla="val 46881"/>
                <a:gd name="adj2" fmla="val 128087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Navigation bar </a:t>
              </a:r>
            </a:p>
          </p:txBody>
        </p:sp>
        <p:sp>
          <p:nvSpPr>
            <p:cNvPr id="21" name="Rounded Rectangular Callout 20"/>
            <p:cNvSpPr/>
            <p:nvPr/>
          </p:nvSpPr>
          <p:spPr>
            <a:xfrm>
              <a:off x="3755041" y="1335562"/>
              <a:ext cx="929431" cy="463941"/>
            </a:xfrm>
            <a:prstGeom prst="wedgeRoundRectCallout">
              <a:avLst>
                <a:gd name="adj1" fmla="val 23269"/>
                <a:gd name="adj2" fmla="val 105770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smtClean="0"/>
                <a:t>Right navigation bar  item</a:t>
              </a:r>
            </a:p>
          </p:txBody>
        </p:sp>
        <p:sp>
          <p:nvSpPr>
            <p:cNvPr id="23" name="Rounded Rectangular Callout 22"/>
            <p:cNvSpPr/>
            <p:nvPr/>
          </p:nvSpPr>
          <p:spPr>
            <a:xfrm>
              <a:off x="7616185" y="1356682"/>
              <a:ext cx="929431" cy="280631"/>
            </a:xfrm>
            <a:prstGeom prst="wedgeRoundRectCallout">
              <a:avLst>
                <a:gd name="adj1" fmla="val 55735"/>
                <a:gd name="adj2" fmla="val 189996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Back bar item</a:t>
              </a:r>
            </a:p>
          </p:txBody>
        </p:sp>
        <p:sp>
          <p:nvSpPr>
            <p:cNvPr id="24" name="Rounded Rectangular Callout 23"/>
            <p:cNvSpPr/>
            <p:nvPr/>
          </p:nvSpPr>
          <p:spPr>
            <a:xfrm>
              <a:off x="2615368" y="1381442"/>
              <a:ext cx="929431" cy="280631"/>
            </a:xfrm>
            <a:prstGeom prst="wedgeRoundRectCallout">
              <a:avLst>
                <a:gd name="adj1" fmla="val 39994"/>
                <a:gd name="adj2" fmla="val 173704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Title</a:t>
              </a:r>
            </a:p>
          </p:txBody>
        </p:sp>
      </p:grpSp>
      <p:sp>
        <p:nvSpPr>
          <p:cNvPr id="25" name="Content Placeholder 3"/>
          <p:cNvSpPr>
            <a:spLocks noGrp="1"/>
          </p:cNvSpPr>
          <p:nvPr>
            <p:ph idx="22"/>
          </p:nvPr>
        </p:nvSpPr>
        <p:spPr>
          <a:xfrm>
            <a:off x="2082911" y="5718662"/>
            <a:ext cx="8083296" cy="576072"/>
          </a:xfrm>
        </p:spPr>
        <p:txBody>
          <a:bodyPr/>
          <a:lstStyle/>
          <a:p>
            <a:pPr lvl="0"/>
            <a:r>
              <a:rPr lang="en-US" dirty="0" smtClean="0"/>
              <a:t>All marked items are </a:t>
            </a:r>
            <a:r>
              <a:rPr lang="en-US" dirty="0">
                <a:solidFill>
                  <a:srgbClr val="FF0000"/>
                </a:solidFill>
              </a:rPr>
              <a:t>drawn</a:t>
            </a:r>
            <a:r>
              <a:rPr lang="en-US" dirty="0"/>
              <a:t> by </a:t>
            </a:r>
            <a:r>
              <a:rPr lang="en-US" dirty="0" smtClean="0"/>
              <a:t>NVC </a:t>
            </a:r>
            <a:r>
              <a:rPr lang="en-US" dirty="0"/>
              <a:t>but the content </a:t>
            </a:r>
            <a:r>
              <a:rPr lang="en-US" dirty="0" smtClean="0"/>
              <a:t>is </a:t>
            </a:r>
            <a:r>
              <a:rPr lang="en-US" dirty="0" smtClean="0">
                <a:solidFill>
                  <a:srgbClr val="FF0000"/>
                </a:solidFill>
              </a:rPr>
              <a:t>defined </a:t>
            </a:r>
            <a:r>
              <a:rPr lang="en-US" dirty="0" smtClean="0"/>
              <a:t>by </a:t>
            </a:r>
            <a:r>
              <a:rPr lang="en-US" dirty="0"/>
              <a:t>the MVC currently </a:t>
            </a:r>
            <a:r>
              <a:rPr lang="en-US" dirty="0" smtClean="0"/>
              <a:t>showing!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20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NAVIGaTION</a:t>
            </a:r>
            <a:r>
              <a:rPr lang="en-GB" dirty="0" smtClean="0"/>
              <a:t> VIEW </a:t>
            </a:r>
            <a:r>
              <a:rPr lang="en-GB" dirty="0" err="1" smtClean="0"/>
              <a:t>cONTROLLER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>
          <a:xfrm>
            <a:off x="806824" y="2560355"/>
            <a:ext cx="5007236" cy="1171090"/>
          </a:xfrm>
        </p:spPr>
        <p:txBody>
          <a:bodyPr/>
          <a:lstStyle/>
          <a:p>
            <a:pPr lvl="1"/>
            <a:r>
              <a:rPr lang="en-US" dirty="0" err="1" smtClean="0"/>
              <a:t>self.navigationItem.title</a:t>
            </a:r>
            <a:endParaRPr lang="en-US" dirty="0" smtClean="0"/>
          </a:p>
          <a:p>
            <a:pPr lvl="1"/>
            <a:r>
              <a:rPr lang="en-US" dirty="0" err="1" smtClean="0"/>
              <a:t>self.navigationItem.backBarButtonItem</a:t>
            </a:r>
            <a:endParaRPr lang="en-US" dirty="0" smtClean="0"/>
          </a:p>
          <a:p>
            <a:pPr lvl="1"/>
            <a:r>
              <a:rPr lang="en-US" dirty="0" err="1" smtClean="0"/>
              <a:t>self.navigationItem.leftBarButtonItem</a:t>
            </a:r>
            <a:r>
              <a:rPr lang="en-US" dirty="0" smtClean="0"/>
              <a:t>(s)</a:t>
            </a:r>
            <a:endParaRPr lang="en-US" dirty="0"/>
          </a:p>
          <a:p>
            <a:pPr lvl="1"/>
            <a:r>
              <a:rPr lang="en-US" dirty="0" err="1" smtClean="0"/>
              <a:t>self.navigationItem.rightBarButtonItem</a:t>
            </a:r>
            <a:r>
              <a:rPr lang="en-US" dirty="0" smtClean="0"/>
              <a:t>(s)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err="1" smtClean="0"/>
              <a:t>NAVIgation</a:t>
            </a:r>
            <a:r>
              <a:rPr lang="en-US" dirty="0" smtClean="0"/>
              <a:t> bar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20"/>
          </p:nvPr>
        </p:nvSpPr>
        <p:spPr>
          <a:xfrm>
            <a:off x="6778364" y="2568629"/>
            <a:ext cx="5007236" cy="1062855"/>
          </a:xfrm>
        </p:spPr>
        <p:txBody>
          <a:bodyPr/>
          <a:lstStyle/>
          <a:p>
            <a:pPr lvl="1"/>
            <a:r>
              <a:rPr lang="en-US" dirty="0" err="1" smtClean="0"/>
              <a:t>self.toolbarItems</a:t>
            </a:r>
            <a:endParaRPr lang="en-US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21"/>
          </p:nvPr>
        </p:nvSpPr>
        <p:spPr>
          <a:xfrm>
            <a:off x="6829164" y="2191023"/>
            <a:ext cx="2225936" cy="369332"/>
          </a:xfrm>
        </p:spPr>
        <p:txBody>
          <a:bodyPr/>
          <a:lstStyle/>
          <a:p>
            <a:r>
              <a:rPr lang="en-US" dirty="0" smtClean="0"/>
              <a:t>Toolbar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361358" y="5343494"/>
            <a:ext cx="1113576" cy="407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pc="-150" dirty="0" smtClean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TXT</a:t>
            </a:r>
            <a:endParaRPr lang="en-GB" sz="2000" b="1" spc="-150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8" name="Content Placeholder 12"/>
          <p:cNvSpPr txBox="1">
            <a:spLocks/>
          </p:cNvSpPr>
          <p:nvPr/>
        </p:nvSpPr>
        <p:spPr>
          <a:xfrm>
            <a:off x="1210833" y="1503789"/>
            <a:ext cx="9831977" cy="369332"/>
          </a:xfrm>
          <a:prstGeom prst="rect">
            <a:avLst/>
          </a:prstGeom>
        </p:spPr>
        <p:txBody>
          <a:bodyPr vert="horz" wrap="square" lIns="0" tIns="45720" rIns="91440" bIns="45720" rtlCol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DE411B"/>
              </a:buClr>
              <a:buFont typeface="Wingdings" panose="05000000000000000000" pitchFamily="2" charset="2"/>
              <a:buNone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81ADB5"/>
              </a:buClr>
              <a:buFont typeface="Arial" panose="020B0604020202020204" pitchFamily="34" charset="0"/>
              <a:buChar char="•"/>
              <a:defRPr sz="16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-"/>
              <a:defRPr sz="15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4A4E5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>
                <a:solidFill>
                  <a:schemeClr val="tx1"/>
                </a:solidFill>
              </a:rPr>
              <a:t>NAVIGATION VIEW CONTROLLER’s components </a:t>
            </a:r>
            <a:r>
              <a:rPr lang="mr-IN" dirty="0" smtClean="0">
                <a:solidFill>
                  <a:schemeClr val="tx1"/>
                </a:solidFill>
              </a:rPr>
              <a:t>–</a:t>
            </a:r>
            <a:r>
              <a:rPr lang="en-US" dirty="0" smtClean="0">
                <a:solidFill>
                  <a:schemeClr val="tx1"/>
                </a:solidFill>
              </a:rPr>
              <a:t> how to access them?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84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View 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9"/>
          </p:nvPr>
        </p:nvSpPr>
        <p:spPr>
          <a:xfrm>
            <a:off x="1210832" y="1546766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NVC as </a:t>
            </a:r>
            <a:r>
              <a:rPr lang="en-US" dirty="0" smtClean="0">
                <a:solidFill>
                  <a:schemeClr val="accent1"/>
                </a:solidFill>
              </a:rPr>
              <a:t>stack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of view controllers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332331" y="2185416"/>
            <a:ext cx="2150337" cy="3592936"/>
            <a:chOff x="3089515" y="2029968"/>
            <a:chExt cx="2150337" cy="3592936"/>
          </a:xfrm>
        </p:grpSpPr>
        <p:grpSp>
          <p:nvGrpSpPr>
            <p:cNvPr id="13" name="Group 12"/>
            <p:cNvGrpSpPr/>
            <p:nvPr/>
          </p:nvGrpSpPr>
          <p:grpSpPr>
            <a:xfrm>
              <a:off x="3089515" y="2332376"/>
              <a:ext cx="1849996" cy="3290528"/>
              <a:chOff x="3089515" y="2332376"/>
              <a:chExt cx="1849996" cy="3290528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89515" y="2332376"/>
                <a:ext cx="1849996" cy="3290528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3089515" y="2332376"/>
                <a:ext cx="1849996" cy="328204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3225969" y="2185416"/>
              <a:ext cx="1849996" cy="3282040"/>
              <a:chOff x="5319945" y="2340864"/>
              <a:chExt cx="1849996" cy="3282040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24716" y="2340864"/>
                <a:ext cx="1845225" cy="3282040"/>
              </a:xfrm>
              <a:prstGeom prst="rect">
                <a:avLst/>
              </a:prstGeom>
            </p:spPr>
          </p:pic>
          <p:sp>
            <p:nvSpPr>
              <p:cNvPr id="11" name="Rectangle 10"/>
              <p:cNvSpPr/>
              <p:nvPr/>
            </p:nvSpPr>
            <p:spPr>
              <a:xfrm>
                <a:off x="5319945" y="2340864"/>
                <a:ext cx="1849996" cy="328204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3389855" y="2029968"/>
              <a:ext cx="1849997" cy="3282040"/>
              <a:chOff x="7550375" y="2332376"/>
              <a:chExt cx="1849997" cy="3282040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55147" y="2332376"/>
                <a:ext cx="1845225" cy="3282040"/>
              </a:xfrm>
              <a:prstGeom prst="rect">
                <a:avLst/>
              </a:prstGeom>
            </p:spPr>
          </p:pic>
          <p:sp>
            <p:nvSpPr>
              <p:cNvPr id="12" name="Rectangle 11"/>
              <p:cNvSpPr/>
              <p:nvPr/>
            </p:nvSpPr>
            <p:spPr>
              <a:xfrm>
                <a:off x="7550375" y="2332376"/>
                <a:ext cx="1849996" cy="328204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" name="Content Placeholder 2"/>
          <p:cNvSpPr>
            <a:spLocks noGrp="1"/>
          </p:cNvSpPr>
          <p:nvPr>
            <p:ph idx="4294967295"/>
          </p:nvPr>
        </p:nvSpPr>
        <p:spPr>
          <a:xfrm>
            <a:off x="282307" y="2185416"/>
            <a:ext cx="5514989" cy="143560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dirty="0" smtClean="0"/>
              <a:t>Regarding the stack, we can:</a:t>
            </a:r>
          </a:p>
          <a:p>
            <a:pPr lvl="1"/>
            <a:r>
              <a:rPr lang="en-US" dirty="0" smtClean="0"/>
              <a:t>Push a VC to stack </a:t>
            </a:r>
          </a:p>
          <a:p>
            <a:pPr lvl="1"/>
            <a:r>
              <a:rPr lang="en-US" dirty="0" smtClean="0"/>
              <a:t>Pop a VC from stack </a:t>
            </a:r>
            <a:endParaRPr lang="en-US" dirty="0"/>
          </a:p>
          <a:p>
            <a:pPr lvl="1"/>
            <a:r>
              <a:rPr lang="en-US" dirty="0" smtClean="0"/>
              <a:t>Pop directly to any VC from the stack</a:t>
            </a:r>
          </a:p>
          <a:p>
            <a:pPr marL="457200" lvl="1" indent="0">
              <a:buNone/>
            </a:pPr>
            <a:r>
              <a:rPr lang="en-US" dirty="0" smtClean="0"/>
              <a:t>Each of these operations results in </a:t>
            </a:r>
            <a:r>
              <a:rPr lang="en-US" dirty="0" smtClean="0">
                <a:solidFill>
                  <a:schemeClr val="accent1"/>
                </a:solidFill>
              </a:rPr>
              <a:t>presenting </a:t>
            </a:r>
            <a:r>
              <a:rPr lang="en-US" dirty="0" smtClean="0"/>
              <a:t>the VC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4294967295"/>
          </p:nvPr>
        </p:nvSpPr>
        <p:spPr>
          <a:xfrm>
            <a:off x="282306" y="3774732"/>
            <a:ext cx="5514989" cy="11795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>
                <a:solidFill>
                  <a:schemeClr val="accent1"/>
                </a:solidFill>
              </a:rPr>
              <a:t>REMARKS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Pushing VC to stack leaves all the VCs alive</a:t>
            </a:r>
            <a:endParaRPr lang="en-US" dirty="0"/>
          </a:p>
          <a:p>
            <a:pPr lvl="1"/>
            <a:r>
              <a:rPr lang="en-US" dirty="0" smtClean="0"/>
              <a:t>Popping VC from stack </a:t>
            </a:r>
            <a:r>
              <a:rPr lang="en-US" dirty="0" smtClean="0">
                <a:solidFill>
                  <a:schemeClr val="accent1"/>
                </a:solidFill>
              </a:rPr>
              <a:t>deallocates</a:t>
            </a:r>
            <a:r>
              <a:rPr lang="en-US" dirty="0" smtClean="0"/>
              <a:t> all the VCs above it</a:t>
            </a:r>
          </a:p>
        </p:txBody>
      </p:sp>
    </p:spTree>
    <p:extLst>
      <p:ext uri="{BB962C8B-B14F-4D97-AF65-F5344CB8AC3E}">
        <p14:creationId xmlns:p14="http://schemas.microsoft.com/office/powerpoint/2010/main" val="72392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NAVIGATION VIEW CONTROLLER</a:t>
            </a:r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idx="19"/>
          </p:nvPr>
        </p:nvSpPr>
        <p:spPr>
          <a:xfrm>
            <a:off x="1210832" y="1619719"/>
            <a:ext cx="9831977" cy="424732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navigation from code</a:t>
            </a:r>
            <a:endParaRPr lang="en-US" dirty="0" smtClean="0">
              <a:solidFill>
                <a:srgbClr val="DE411B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4294967295"/>
          </p:nvPr>
        </p:nvSpPr>
        <p:spPr>
          <a:xfrm>
            <a:off x="1210832" y="2146300"/>
            <a:ext cx="9268192" cy="36449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1"/>
            <a:r>
              <a:rPr lang="en-US" dirty="0" smtClean="0"/>
              <a:t>Push view controller</a:t>
            </a:r>
          </a:p>
          <a:p>
            <a:pPr lvl="2"/>
            <a:r>
              <a:rPr lang="en-US" dirty="0" smtClean="0"/>
              <a:t> </a:t>
            </a:r>
            <a:r>
              <a:rPr lang="en-US" dirty="0" err="1" smtClean="0"/>
              <a:t>navigationController.</a:t>
            </a:r>
            <a:r>
              <a:rPr lang="en-US" dirty="0" err="1" smtClean="0">
                <a:solidFill>
                  <a:schemeClr val="accent1"/>
                </a:solidFill>
              </a:rPr>
              <a:t>pushViewController</a:t>
            </a:r>
            <a:r>
              <a:rPr lang="en-US" dirty="0" smtClean="0"/>
              <a:t>(</a:t>
            </a:r>
            <a:r>
              <a:rPr lang="en-US" dirty="0" err="1" smtClean="0"/>
              <a:t>viewController</a:t>
            </a:r>
            <a:r>
              <a:rPr lang="en-US" dirty="0" smtClean="0"/>
              <a:t>: </a:t>
            </a:r>
            <a:r>
              <a:rPr lang="en-US" dirty="0" err="1" smtClean="0"/>
              <a:t>UIViewController</a:t>
            </a:r>
            <a:r>
              <a:rPr lang="en-US" dirty="0" smtClean="0"/>
              <a:t>, animated: Bool)</a:t>
            </a:r>
          </a:p>
          <a:p>
            <a:pPr lvl="2"/>
            <a:endParaRPr lang="en-US" dirty="0" smtClean="0"/>
          </a:p>
          <a:p>
            <a:pPr lvl="1"/>
            <a:r>
              <a:rPr lang="en-US" dirty="0"/>
              <a:t>Pop view controller</a:t>
            </a:r>
          </a:p>
          <a:p>
            <a:pPr lvl="2"/>
            <a:r>
              <a:rPr lang="en-US" dirty="0" err="1"/>
              <a:t>navigationController.</a:t>
            </a:r>
            <a:r>
              <a:rPr lang="en-US" dirty="0" err="1">
                <a:solidFill>
                  <a:schemeClr val="accent1"/>
                </a:solidFill>
              </a:rPr>
              <a:t>popViewController</a:t>
            </a:r>
            <a:r>
              <a:rPr lang="en-US" dirty="0"/>
              <a:t>(animated: Bool)</a:t>
            </a:r>
          </a:p>
          <a:p>
            <a:pPr lvl="2"/>
            <a:r>
              <a:rPr lang="en-US" dirty="0" err="1"/>
              <a:t>navigationController.</a:t>
            </a:r>
            <a:r>
              <a:rPr lang="en-US" dirty="0" err="1">
                <a:solidFill>
                  <a:schemeClr val="accent1"/>
                </a:solidFill>
              </a:rPr>
              <a:t>popToRootViewController</a:t>
            </a:r>
            <a:r>
              <a:rPr lang="en-US" dirty="0"/>
              <a:t>(animated: Bool)</a:t>
            </a:r>
          </a:p>
          <a:p>
            <a:pPr lvl="2"/>
            <a:r>
              <a:rPr lang="en-US" dirty="0" err="1"/>
              <a:t>navigationController.</a:t>
            </a:r>
            <a:r>
              <a:rPr lang="en-US" dirty="0" err="1">
                <a:solidFill>
                  <a:schemeClr val="accent1"/>
                </a:solidFill>
              </a:rPr>
              <a:t>popToViewController</a:t>
            </a:r>
            <a:r>
              <a:rPr lang="en-US" dirty="0"/>
              <a:t>(</a:t>
            </a:r>
            <a:r>
              <a:rPr lang="en-US" dirty="0" err="1"/>
              <a:t>viewController</a:t>
            </a:r>
            <a:r>
              <a:rPr lang="en-US" dirty="0"/>
              <a:t>: </a:t>
            </a:r>
            <a:r>
              <a:rPr lang="en-US" dirty="0" err="1"/>
              <a:t>UIViewController</a:t>
            </a:r>
            <a:r>
              <a:rPr lang="en-US" dirty="0"/>
              <a:t>, animated: Bool</a:t>
            </a:r>
            <a:r>
              <a:rPr lang="en-US" dirty="0" smtClean="0"/>
              <a:t>)</a:t>
            </a:r>
          </a:p>
          <a:p>
            <a:pPr lvl="2"/>
            <a:endParaRPr lang="en-US" dirty="0"/>
          </a:p>
          <a:p>
            <a:pPr lvl="1"/>
            <a:r>
              <a:rPr lang="en-US" dirty="0" smtClean="0"/>
              <a:t>Direct access to embedded VCs</a:t>
            </a:r>
          </a:p>
          <a:p>
            <a:pPr lvl="2"/>
            <a:r>
              <a:rPr lang="en-US" dirty="0" err="1" smtClean="0"/>
              <a:t>navigationController.</a:t>
            </a:r>
            <a:r>
              <a:rPr lang="en-US" dirty="0" err="1" smtClean="0">
                <a:solidFill>
                  <a:schemeClr val="accent1"/>
                </a:solidFill>
              </a:rPr>
              <a:t>viewControllers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(array of </a:t>
            </a:r>
            <a:r>
              <a:rPr lang="en-US" dirty="0" err="1" smtClean="0"/>
              <a:t>UIViewControllers</a:t>
            </a:r>
            <a:r>
              <a:rPr lang="en-US" dirty="0" smtClean="0"/>
              <a:t>)</a:t>
            </a:r>
          </a:p>
          <a:p>
            <a:pPr lvl="2"/>
            <a:r>
              <a:rPr lang="en-US" dirty="0" err="1" smtClean="0"/>
              <a:t>navigationController.</a:t>
            </a:r>
            <a:r>
              <a:rPr lang="en-US" dirty="0" err="1" smtClean="0">
                <a:solidFill>
                  <a:schemeClr val="accent1"/>
                </a:solidFill>
              </a:rPr>
              <a:t>visibleViewController</a:t>
            </a:r>
            <a:endParaRPr lang="en-US" dirty="0" smtClean="0">
              <a:solidFill>
                <a:schemeClr val="accent1"/>
              </a:solidFill>
            </a:endParaRPr>
          </a:p>
          <a:p>
            <a:pPr lvl="2"/>
            <a:r>
              <a:rPr lang="en-US" dirty="0" err="1" smtClean="0"/>
              <a:t>navigationController</a:t>
            </a:r>
            <a:r>
              <a:rPr lang="en-US" dirty="0" err="1" smtClean="0">
                <a:solidFill>
                  <a:schemeClr val="accent1"/>
                </a:solidFill>
              </a:rPr>
              <a:t>.topViewController</a:t>
            </a:r>
            <a:endParaRPr lang="en-US" dirty="0">
              <a:solidFill>
                <a:schemeClr val="accent1"/>
              </a:solidFill>
            </a:endParaRPr>
          </a:p>
          <a:p>
            <a:pPr lvl="2"/>
            <a:endParaRPr lang="en-US" dirty="0">
              <a:solidFill>
                <a:schemeClr val="accent1"/>
              </a:solidFill>
            </a:endParaRPr>
          </a:p>
          <a:p>
            <a:pPr lvl="2"/>
            <a:endParaRPr lang="en-US" dirty="0">
              <a:solidFill>
                <a:schemeClr val="accent1"/>
              </a:solidFill>
            </a:endParaRPr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13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ndava PPT slides">
  <a:themeElements>
    <a:clrScheme name="Endava colors">
      <a:dk1>
        <a:srgbClr val="000000"/>
      </a:dk1>
      <a:lt1>
        <a:srgbClr val="FFFFFF"/>
      </a:lt1>
      <a:dk2>
        <a:srgbClr val="BDBEC0"/>
      </a:dk2>
      <a:lt2>
        <a:srgbClr val="FFFFFF"/>
      </a:lt2>
      <a:accent1>
        <a:srgbClr val="DF411C"/>
      </a:accent1>
      <a:accent2>
        <a:srgbClr val="000000"/>
      </a:accent2>
      <a:accent3>
        <a:srgbClr val="E8775C"/>
      </a:accent3>
      <a:accent4>
        <a:srgbClr val="7F878B"/>
      </a:accent4>
      <a:accent5>
        <a:srgbClr val="252729"/>
      </a:accent5>
      <a:accent6>
        <a:srgbClr val="000000"/>
      </a:accent6>
      <a:hlink>
        <a:srgbClr val="DF411C"/>
      </a:hlink>
      <a:folHlink>
        <a:srgbClr val="000000"/>
      </a:folHlink>
    </a:clrScheme>
    <a:fontScheme name="Endava standard font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template-August2016" id="{8759937A-5D00-4C83-80D3-05A5A75A846C}" vid="{73A0825B-A9DC-4B49-80BD-44022E3E56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  <_dlc_DocId xmlns="4e7e4dd7-87a7-44ed-a117-880e36b8a711">WMENFUZ2NZA5-1797567310-45</_dlc_DocId>
    <_dlc_DocIdUrl xmlns="4e7e4dd7-87a7-44ed-a117-880e36b8a711">
      <Url>https://one.endava.com/_layouts/15/DocIdRedir.aspx?ID=WMENFUZ2NZA5-1797567310-45</Url>
      <Description>WMENFUZ2NZA5-1797567310-45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7B0B388261A548BB43937D0E23C9CA" ma:contentTypeVersion="1" ma:contentTypeDescription="Create a new document." ma:contentTypeScope="" ma:versionID="266ddc6e05eeb944c89b989d109a4b2e">
  <xsd:schema xmlns:xsd="http://www.w3.org/2001/XMLSchema" xmlns:xs="http://www.w3.org/2001/XMLSchema" xmlns:p="http://schemas.microsoft.com/office/2006/metadata/properties" xmlns:ns1="http://schemas.microsoft.com/sharepoint/v3" xmlns:ns2="4e7e4dd7-87a7-44ed-a117-880e36b8a711" targetNamespace="http://schemas.microsoft.com/office/2006/metadata/properties" ma:root="true" ma:fieldsID="a7e291b1b0de00298a65fd94704b4171" ns1:_="" ns2:_="">
    <xsd:import namespace="http://schemas.microsoft.com/sharepoint/v3"/>
    <xsd:import namespace="4e7e4dd7-87a7-44ed-a117-880e36b8a711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7e4dd7-87a7-44ed-a117-880e36b8a711" elementFormDefault="qualified">
    <xsd:import namespace="http://schemas.microsoft.com/office/2006/documentManagement/types"/>
    <xsd:import namespace="http://schemas.microsoft.com/office/infopath/2007/PartnerControls"/>
    <xsd:element name="_dlc_DocId" ma:index="10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1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2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C213C9-2885-4F77-B7F7-57BF69648660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0DE70423-9FE9-4B65-9BE2-E34FCE1BD5F6}">
  <ds:schemaRefs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purl.org/dc/dcmitype/"/>
    <ds:schemaRef ds:uri="http://schemas.microsoft.com/sharepoint/v3"/>
    <ds:schemaRef ds:uri="4e7e4dd7-87a7-44ed-a117-880e36b8a711"/>
  </ds:schemaRefs>
</ds:datastoreItem>
</file>

<file path=customXml/itemProps3.xml><?xml version="1.0" encoding="utf-8"?>
<ds:datastoreItem xmlns:ds="http://schemas.openxmlformats.org/officeDocument/2006/customXml" ds:itemID="{F42C2D96-7AE6-498C-A65A-58BFE51032EB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330A8BD5-6BA2-4091-81F0-81F8D4E3B1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4e7e4dd7-87a7-44ed-a117-880e36b8a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PPT-template-August2016</Template>
  <TotalTime>6468</TotalTime>
  <Words>2254</Words>
  <Application>Microsoft Macintosh PowerPoint</Application>
  <PresentationFormat>Widescreen</PresentationFormat>
  <Paragraphs>467</Paragraphs>
  <Slides>56</Slides>
  <Notes>55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3" baseType="lpstr">
      <vt:lpstr>Arial Narrow</vt:lpstr>
      <vt:lpstr>Arial Narrow Bold</vt:lpstr>
      <vt:lpstr>Calibri</vt:lpstr>
      <vt:lpstr>Helvetica Neue Light</vt:lpstr>
      <vt:lpstr>Wingdings</vt:lpstr>
      <vt:lpstr>Arial</vt:lpstr>
      <vt:lpstr>Endava PPT slides</vt:lpstr>
      <vt:lpstr>Ios workshop</vt:lpstr>
      <vt:lpstr>agenda</vt:lpstr>
      <vt:lpstr>agenda</vt:lpstr>
      <vt:lpstr>NAVIGATION View Controller</vt:lpstr>
      <vt:lpstr>NAVIGATION View Controller</vt:lpstr>
      <vt:lpstr>Navigation view controller</vt:lpstr>
      <vt:lpstr>NAVIGaTION VIEW cONTROLLER</vt:lpstr>
      <vt:lpstr>NAVIGATION View Controller</vt:lpstr>
      <vt:lpstr>NAVIGATION VIEW CONTROLLER</vt:lpstr>
      <vt:lpstr>NAVIGATION VIEW CONTROLLER</vt:lpstr>
      <vt:lpstr>NAVIGATION VIEW CONTROLLER</vt:lpstr>
      <vt:lpstr>agenda</vt:lpstr>
      <vt:lpstr>SPLIT View Controller</vt:lpstr>
      <vt:lpstr>SPLIT View Controller</vt:lpstr>
      <vt:lpstr>SPLIT View Controller</vt:lpstr>
      <vt:lpstr>SPLIT View Controller</vt:lpstr>
      <vt:lpstr>SPLIT View Controller</vt:lpstr>
      <vt:lpstr>SPLIT VIEW CONTROLLER</vt:lpstr>
      <vt:lpstr>agenda</vt:lpstr>
      <vt:lpstr>TAB BAR Controller</vt:lpstr>
      <vt:lpstr>TAB BAR Controller</vt:lpstr>
      <vt:lpstr>TAB BAR Controller</vt:lpstr>
      <vt:lpstr>TAB BAR cONTROLLER</vt:lpstr>
      <vt:lpstr>TAB BAR cONTROLLER</vt:lpstr>
      <vt:lpstr>TAB BAR Controller</vt:lpstr>
      <vt:lpstr>TAB BAR CONTROLLER</vt:lpstr>
      <vt:lpstr>agenda</vt:lpstr>
      <vt:lpstr>TABLE View Controller</vt:lpstr>
      <vt:lpstr>TABLE View Controller</vt:lpstr>
      <vt:lpstr>TABLE View Controller</vt:lpstr>
      <vt:lpstr>TABLE View Controller</vt:lpstr>
      <vt:lpstr>TABLE View Controller</vt:lpstr>
      <vt:lpstr>TABLE View Controller</vt:lpstr>
      <vt:lpstr>TABLE View Controller</vt:lpstr>
      <vt:lpstr>TABLE View Controller</vt:lpstr>
      <vt:lpstr>TABLE View Controller</vt:lpstr>
      <vt:lpstr>TABLE View Controller</vt:lpstr>
      <vt:lpstr>TABLE VIEW CONTROLLER</vt:lpstr>
      <vt:lpstr>agenda</vt:lpstr>
      <vt:lpstr>collection View Controller</vt:lpstr>
      <vt:lpstr>COLLECTION View Controller</vt:lpstr>
      <vt:lpstr>Collection View Controller</vt:lpstr>
      <vt:lpstr>Collection View Controller</vt:lpstr>
      <vt:lpstr>collection View Controller</vt:lpstr>
      <vt:lpstr>collection View Controller</vt:lpstr>
      <vt:lpstr>collection View Controller</vt:lpstr>
      <vt:lpstr>agenda</vt:lpstr>
      <vt:lpstr>PAGE View Controller</vt:lpstr>
      <vt:lpstr>PAge View Controller</vt:lpstr>
      <vt:lpstr>page VIEW cONTROLLER</vt:lpstr>
      <vt:lpstr>PAGE View Controller</vt:lpstr>
      <vt:lpstr>PAge View Controller</vt:lpstr>
      <vt:lpstr>page VIEW CONTROLLER</vt:lpstr>
      <vt:lpstr>RESOURCEs </vt:lpstr>
      <vt:lpstr>Additional RESOURCEs 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use colour for keywords</dc:title>
  <dc:creator>Microsoft Office User</dc:creator>
  <cp:lastModifiedBy>Microsoft Office User</cp:lastModifiedBy>
  <cp:revision>172</cp:revision>
  <cp:lastPrinted>2017-02-01T12:23:44Z</cp:lastPrinted>
  <dcterms:created xsi:type="dcterms:W3CDTF">2017-01-17T08:35:05Z</dcterms:created>
  <dcterms:modified xsi:type="dcterms:W3CDTF">2017-03-02T13:13:37Z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0x010100707B0B388261A548BB43937D0E23C9CA</vt:lpwstr>
  </property>
  <property fmtid="{D5CDD505-2E9C-101B-9397-08002B2CF9AE}" pid="3" name="_dlc_DocIdItemGuid">
    <vt:lpwstr>e39615cc-0761-49c7-bbbb-685b863a765c</vt:lpwstr>
  </property>
</Properties>
</file>

<file path=docProps/thumbnail.jpeg>
</file>